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6"/>
  </p:notesMasterIdLst>
  <p:sldIdLst>
    <p:sldId id="256" r:id="rId2"/>
    <p:sldId id="257" r:id="rId3"/>
    <p:sldId id="258" r:id="rId4"/>
    <p:sldId id="259"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15"/>
  </p:normalViewPr>
  <p:slideViewPr>
    <p:cSldViewPr snapToGrid="0" snapToObjects="1">
      <p:cViewPr varScale="1">
        <p:scale>
          <a:sx n="73" d="100"/>
          <a:sy n="73" d="100"/>
        </p:scale>
        <p:origin x="322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4D28273-6C45-4A40-89FC-20941096A353}" type="datetimeFigureOut">
              <a:rPr lang="fr-FR" smtClean="0"/>
              <a:t>19/02/2024</a:t>
            </a:fld>
            <a:endParaRPr lang="fr-FR"/>
          </a:p>
        </p:txBody>
      </p:sp>
      <p:sp>
        <p:nvSpPr>
          <p:cNvPr id="4" name="Espace réservé de l'image des diapositives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E5A3F9-8A00-D94E-A5D7-09F88BC27D5B}" type="slidenum">
              <a:rPr lang="fr-FR" smtClean="0"/>
              <a:t>‹N°›</a:t>
            </a:fld>
            <a:endParaRPr lang="fr-FR"/>
          </a:p>
        </p:txBody>
      </p:sp>
    </p:spTree>
    <p:extLst>
      <p:ext uri="{BB962C8B-B14F-4D97-AF65-F5344CB8AC3E}">
        <p14:creationId xmlns:p14="http://schemas.microsoft.com/office/powerpoint/2010/main" val="42659952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5EC421A9-6A3F-7E4A-963D-0DE0FF6BFD37}" type="datetimeFigureOut">
              <a:rPr lang="fr-FR" smtClean="0"/>
              <a:t>19/02/2024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3C663D5-5A84-EA40-84EA-D80C0DC6791C}" type="slidenum">
              <a:rPr lang="fr-FR" smtClean="0"/>
              <a:t>‹N°›</a:t>
            </a:fld>
            <a:endParaRPr lang="fr-FR"/>
          </a:p>
        </p:txBody>
      </p:sp>
    </p:spTree>
    <p:extLst>
      <p:ext uri="{BB962C8B-B14F-4D97-AF65-F5344CB8AC3E}">
        <p14:creationId xmlns:p14="http://schemas.microsoft.com/office/powerpoint/2010/main" val="2119246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EC421A9-6A3F-7E4A-963D-0DE0FF6BFD37}" type="datetimeFigureOut">
              <a:rPr lang="fr-FR" smtClean="0"/>
              <a:t>19/02/2024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3C663D5-5A84-EA40-84EA-D80C0DC6791C}" type="slidenum">
              <a:rPr lang="fr-FR" smtClean="0"/>
              <a:t>‹N°›</a:t>
            </a:fld>
            <a:endParaRPr lang="fr-FR"/>
          </a:p>
        </p:txBody>
      </p:sp>
    </p:spTree>
    <p:extLst>
      <p:ext uri="{BB962C8B-B14F-4D97-AF65-F5344CB8AC3E}">
        <p14:creationId xmlns:p14="http://schemas.microsoft.com/office/powerpoint/2010/main" val="4845740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EC421A9-6A3F-7E4A-963D-0DE0FF6BFD37}" type="datetimeFigureOut">
              <a:rPr lang="fr-FR" smtClean="0"/>
              <a:t>19/02/2024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3C663D5-5A84-EA40-84EA-D80C0DC6791C}" type="slidenum">
              <a:rPr lang="fr-FR" smtClean="0"/>
              <a:t>‹N°›</a:t>
            </a:fld>
            <a:endParaRPr lang="fr-FR"/>
          </a:p>
        </p:txBody>
      </p:sp>
    </p:spTree>
    <p:extLst>
      <p:ext uri="{BB962C8B-B14F-4D97-AF65-F5344CB8AC3E}">
        <p14:creationId xmlns:p14="http://schemas.microsoft.com/office/powerpoint/2010/main" val="1794470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EC421A9-6A3F-7E4A-963D-0DE0FF6BFD37}" type="datetimeFigureOut">
              <a:rPr lang="fr-FR" smtClean="0"/>
              <a:t>19/02/2024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3C663D5-5A84-EA40-84EA-D80C0DC6791C}" type="slidenum">
              <a:rPr lang="fr-FR" smtClean="0"/>
              <a:t>‹N°›</a:t>
            </a:fld>
            <a:endParaRPr lang="fr-FR"/>
          </a:p>
        </p:txBody>
      </p:sp>
    </p:spTree>
    <p:extLst>
      <p:ext uri="{BB962C8B-B14F-4D97-AF65-F5344CB8AC3E}">
        <p14:creationId xmlns:p14="http://schemas.microsoft.com/office/powerpoint/2010/main" val="583859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5EC421A9-6A3F-7E4A-963D-0DE0FF6BFD37}" type="datetimeFigureOut">
              <a:rPr lang="fr-FR" smtClean="0"/>
              <a:t>19/02/2024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3C663D5-5A84-EA40-84EA-D80C0DC6791C}" type="slidenum">
              <a:rPr lang="fr-FR" smtClean="0"/>
              <a:t>‹N°›</a:t>
            </a:fld>
            <a:endParaRPr lang="fr-FR"/>
          </a:p>
        </p:txBody>
      </p:sp>
    </p:spTree>
    <p:extLst>
      <p:ext uri="{BB962C8B-B14F-4D97-AF65-F5344CB8AC3E}">
        <p14:creationId xmlns:p14="http://schemas.microsoft.com/office/powerpoint/2010/main" val="35004023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5EC421A9-6A3F-7E4A-963D-0DE0FF6BFD37}" type="datetimeFigureOut">
              <a:rPr lang="fr-FR" smtClean="0"/>
              <a:t>19/02/2024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3C663D5-5A84-EA40-84EA-D80C0DC6791C}" type="slidenum">
              <a:rPr lang="fr-FR" smtClean="0"/>
              <a:t>‹N°›</a:t>
            </a:fld>
            <a:endParaRPr lang="fr-FR"/>
          </a:p>
        </p:txBody>
      </p:sp>
    </p:spTree>
    <p:extLst>
      <p:ext uri="{BB962C8B-B14F-4D97-AF65-F5344CB8AC3E}">
        <p14:creationId xmlns:p14="http://schemas.microsoft.com/office/powerpoint/2010/main" val="2422059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5EC421A9-6A3F-7E4A-963D-0DE0FF6BFD37}" type="datetimeFigureOut">
              <a:rPr lang="fr-FR" smtClean="0"/>
              <a:t>19/02/2024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E3C663D5-5A84-EA40-84EA-D80C0DC6791C}" type="slidenum">
              <a:rPr lang="fr-FR" smtClean="0"/>
              <a:t>‹N°›</a:t>
            </a:fld>
            <a:endParaRPr lang="fr-FR"/>
          </a:p>
        </p:txBody>
      </p:sp>
    </p:spTree>
    <p:extLst>
      <p:ext uri="{BB962C8B-B14F-4D97-AF65-F5344CB8AC3E}">
        <p14:creationId xmlns:p14="http://schemas.microsoft.com/office/powerpoint/2010/main" val="3635801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5EC421A9-6A3F-7E4A-963D-0DE0FF6BFD37}" type="datetimeFigureOut">
              <a:rPr lang="fr-FR" smtClean="0"/>
              <a:t>19/02/2024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E3C663D5-5A84-EA40-84EA-D80C0DC6791C}" type="slidenum">
              <a:rPr lang="fr-FR" smtClean="0"/>
              <a:t>‹N°›</a:t>
            </a:fld>
            <a:endParaRPr lang="fr-FR"/>
          </a:p>
        </p:txBody>
      </p:sp>
    </p:spTree>
    <p:extLst>
      <p:ext uri="{BB962C8B-B14F-4D97-AF65-F5344CB8AC3E}">
        <p14:creationId xmlns:p14="http://schemas.microsoft.com/office/powerpoint/2010/main" val="845999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C421A9-6A3F-7E4A-963D-0DE0FF6BFD37}" type="datetimeFigureOut">
              <a:rPr lang="fr-FR" smtClean="0"/>
              <a:t>19/02/2024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E3C663D5-5A84-EA40-84EA-D80C0DC6791C}" type="slidenum">
              <a:rPr lang="fr-FR" smtClean="0"/>
              <a:t>‹N°›</a:t>
            </a:fld>
            <a:endParaRPr lang="fr-FR"/>
          </a:p>
        </p:txBody>
      </p:sp>
    </p:spTree>
    <p:extLst>
      <p:ext uri="{BB962C8B-B14F-4D97-AF65-F5344CB8AC3E}">
        <p14:creationId xmlns:p14="http://schemas.microsoft.com/office/powerpoint/2010/main" val="2903042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5EC421A9-6A3F-7E4A-963D-0DE0FF6BFD37}" type="datetimeFigureOut">
              <a:rPr lang="fr-FR" smtClean="0"/>
              <a:t>19/02/2024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3C663D5-5A84-EA40-84EA-D80C0DC6791C}" type="slidenum">
              <a:rPr lang="fr-FR" smtClean="0"/>
              <a:t>‹N°›</a:t>
            </a:fld>
            <a:endParaRPr lang="fr-FR"/>
          </a:p>
        </p:txBody>
      </p:sp>
    </p:spTree>
    <p:extLst>
      <p:ext uri="{BB962C8B-B14F-4D97-AF65-F5344CB8AC3E}">
        <p14:creationId xmlns:p14="http://schemas.microsoft.com/office/powerpoint/2010/main" val="2919112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5EC421A9-6A3F-7E4A-963D-0DE0FF6BFD37}" type="datetimeFigureOut">
              <a:rPr lang="fr-FR" smtClean="0"/>
              <a:t>19/02/2024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3C663D5-5A84-EA40-84EA-D80C0DC6791C}" type="slidenum">
              <a:rPr lang="fr-FR" smtClean="0"/>
              <a:t>‹N°›</a:t>
            </a:fld>
            <a:endParaRPr lang="fr-FR"/>
          </a:p>
        </p:txBody>
      </p:sp>
    </p:spTree>
    <p:extLst>
      <p:ext uri="{BB962C8B-B14F-4D97-AF65-F5344CB8AC3E}">
        <p14:creationId xmlns:p14="http://schemas.microsoft.com/office/powerpoint/2010/main" val="2931053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5EC421A9-6A3F-7E4A-963D-0DE0FF6BFD37}" type="datetimeFigureOut">
              <a:rPr lang="fr-FR" smtClean="0"/>
              <a:t>19/02/2024</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E3C663D5-5A84-EA40-84EA-D80C0DC6791C}" type="slidenum">
              <a:rPr lang="fr-FR" smtClean="0"/>
              <a:t>‹N°›</a:t>
            </a:fld>
            <a:endParaRPr lang="fr-FR"/>
          </a:p>
        </p:txBody>
      </p:sp>
    </p:spTree>
    <p:extLst>
      <p:ext uri="{BB962C8B-B14F-4D97-AF65-F5344CB8AC3E}">
        <p14:creationId xmlns:p14="http://schemas.microsoft.com/office/powerpoint/2010/main" val="146741849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odep25.com" TargetMode="External"/><Relationship Id="rId2" Type="http://schemas.openxmlformats.org/officeDocument/2006/relationships/hyperlink" Target="mailto:codep25@gmail.com" TargetMode="Externa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hyperlink" Target="http://www.codep25.com" TargetMode="External"/><Relationship Id="rId2" Type="http://schemas.openxmlformats.org/officeDocument/2006/relationships/hyperlink" Target="mailto:codep25@gmail.com" TargetMode="Externa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hyperlink" Target="http://www.codep25.com" TargetMode="External"/><Relationship Id="rId2" Type="http://schemas.openxmlformats.org/officeDocument/2006/relationships/hyperlink" Target="mailto:codep25@gmail.com" TargetMode="Externa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hyperlink" Target="http://www.codep25.com" TargetMode="External"/><Relationship Id="rId2" Type="http://schemas.openxmlformats.org/officeDocument/2006/relationships/hyperlink" Target="mailto:codep25@gmail.com" TargetMode="External"/><Relationship Id="rId1" Type="http://schemas.openxmlformats.org/officeDocument/2006/relationships/slideLayout" Target="../slideLayouts/slideLayout1.xml"/><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9632ABE-2C4E-884F-6167-8F562EE53D33}"/>
              </a:ext>
            </a:extLst>
          </p:cNvPr>
          <p:cNvSpPr txBox="1">
            <a:spLocks noGrp="1" noChangeArrowheads="1"/>
          </p:cNvSpPr>
          <p:nvPr>
            <p:ph type="subTitle" idx="1"/>
          </p:nvPr>
        </p:nvSpPr>
        <p:spPr bwMode="auto">
          <a:xfrm>
            <a:off x="30838" y="1362795"/>
            <a:ext cx="1619966" cy="7988240"/>
          </a:xfrm>
          <a:prstGeom prst="rect">
            <a:avLst/>
          </a:prstGeom>
          <a:solidFill>
            <a:srgbClr val="FFFFFF"/>
          </a:solidFill>
          <a:ln w="22225">
            <a:noFill/>
            <a:miter lim="800000"/>
            <a:headEnd/>
            <a:tailEnd/>
          </a:ln>
        </p:spPr>
        <p:txBody>
          <a:bodyPr wrap="square" lIns="0" tIns="0" rIns="0" bIns="0" anchor="t" upright="1">
            <a:noAutofit/>
          </a:bodyPr>
          <a:lstStyle/>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COMITÉ DÉPARTEMENTAL</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DU DOUBS</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DE BADMINTON</a:t>
            </a:r>
            <a:endParaRPr lang="fr-FR" sz="1200" dirty="0">
              <a:effectLst/>
              <a:latin typeface="Times New Roman" panose="02020603050405020304" pitchFamily="18" charset="0"/>
              <a:ea typeface="Times New Roman" panose="02020603050405020304" pitchFamily="18" charset="0"/>
            </a:endParaRPr>
          </a:p>
          <a:p>
            <a:pPr algn="ctr"/>
            <a:r>
              <a:rPr lang="fr-FR" sz="1200" dirty="0">
                <a:effectLst/>
                <a:latin typeface="Times New Roman" panose="02020603050405020304" pitchFamily="18" charset="0"/>
                <a:ea typeface="Times New Roman" panose="02020603050405020304" pitchFamily="18" charset="0"/>
              </a:rPr>
              <a:t> </a:t>
            </a: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ADRESSE</a:t>
            </a:r>
            <a:endParaRPr lang="fr-FR" sz="1200" dirty="0">
              <a:effectLst/>
              <a:latin typeface="Times New Roman" panose="02020603050405020304" pitchFamily="18" charset="0"/>
              <a:ea typeface="Times New Roman" panose="02020603050405020304" pitchFamily="18" charset="0"/>
            </a:endParaRPr>
          </a:p>
          <a:p>
            <a:pPr algn="ctr"/>
            <a:r>
              <a:rPr lang="fr-FR" sz="1100" dirty="0">
                <a:effectLst/>
                <a:latin typeface="Calibri" panose="020F0502020204030204" pitchFamily="34" charset="0"/>
                <a:ea typeface="Times New Roman" panose="02020603050405020304" pitchFamily="18" charset="0"/>
                <a:cs typeface="Times New Roman" panose="02020603050405020304" pitchFamily="18" charset="0"/>
              </a:rPr>
              <a:t>CODEP 25 </a:t>
            </a:r>
            <a:endParaRPr lang="fr-FR" sz="1200" dirty="0">
              <a:effectLst/>
              <a:latin typeface="Times New Roman" panose="02020603050405020304" pitchFamily="18" charset="0"/>
              <a:ea typeface="Times New Roman" panose="02020603050405020304" pitchFamily="18" charset="0"/>
            </a:endParaRPr>
          </a:p>
          <a:p>
            <a:pPr algn="ctr"/>
            <a:r>
              <a:rPr lang="fr-FR" sz="1100" dirty="0">
                <a:effectLst/>
                <a:latin typeface="Calibri" panose="020F0502020204030204" pitchFamily="34" charset="0"/>
                <a:ea typeface="Times New Roman" panose="02020603050405020304" pitchFamily="18" charset="0"/>
                <a:cs typeface="Times New Roman" panose="02020603050405020304" pitchFamily="18" charset="0"/>
              </a:rPr>
              <a:t>Chez Olivier CHARLES</a:t>
            </a:r>
            <a:br>
              <a:rPr lang="fr-FR" sz="1100" dirty="0">
                <a:effectLst/>
                <a:latin typeface="Calibri" panose="020F0502020204030204" pitchFamily="34" charset="0"/>
                <a:ea typeface="Times New Roman" panose="02020603050405020304" pitchFamily="18" charset="0"/>
                <a:cs typeface="Times New Roman" panose="02020603050405020304" pitchFamily="18" charset="0"/>
              </a:rPr>
            </a:br>
            <a:r>
              <a:rPr lang="fr-FR" sz="1100" dirty="0">
                <a:effectLst/>
                <a:latin typeface="Calibri" panose="020F0502020204030204" pitchFamily="34" charset="0"/>
                <a:ea typeface="Times New Roman" panose="02020603050405020304" pitchFamily="18" charset="0"/>
                <a:cs typeface="Times New Roman" panose="02020603050405020304" pitchFamily="18" charset="0"/>
              </a:rPr>
              <a:t>29, rue des Jonchets</a:t>
            </a:r>
            <a:br>
              <a:rPr lang="fr-FR" sz="1100" dirty="0">
                <a:effectLst/>
                <a:latin typeface="Calibri" panose="020F0502020204030204" pitchFamily="34" charset="0"/>
                <a:ea typeface="Times New Roman" panose="02020603050405020304" pitchFamily="18" charset="0"/>
                <a:cs typeface="Times New Roman" panose="02020603050405020304" pitchFamily="18" charset="0"/>
              </a:rPr>
            </a:br>
            <a:r>
              <a:rPr lang="fr-FR" sz="1100" dirty="0">
                <a:effectLst/>
                <a:latin typeface="Calibri" panose="020F0502020204030204" pitchFamily="34" charset="0"/>
                <a:ea typeface="Times New Roman" panose="02020603050405020304" pitchFamily="18" charset="0"/>
                <a:cs typeface="Times New Roman" panose="02020603050405020304" pitchFamily="18" charset="0"/>
              </a:rPr>
              <a:t>25200 GRAND-CHARMONT</a:t>
            </a:r>
            <a:endParaRPr lang="fr-FR" sz="1200" dirty="0">
              <a:effectLst/>
              <a:latin typeface="Times New Roman" panose="02020603050405020304" pitchFamily="18" charset="0"/>
              <a:ea typeface="Times New Roman" panose="02020603050405020304" pitchFamily="18" charset="0"/>
            </a:endParaRPr>
          </a:p>
          <a:p>
            <a:pPr algn="ctr"/>
            <a:r>
              <a:rPr lang="fr-FR"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TÉLÉPHONE PRESIDENT</a:t>
            </a:r>
            <a:endParaRPr lang="fr-FR" sz="1200" dirty="0">
              <a:effectLst/>
              <a:latin typeface="Times New Roman" panose="02020603050405020304" pitchFamily="18" charset="0"/>
              <a:ea typeface="Times New Roman" panose="02020603050405020304" pitchFamily="18" charset="0"/>
            </a:endParaRPr>
          </a:p>
          <a:p>
            <a:pPr algn="ctr"/>
            <a:r>
              <a:rPr lang="fr-FR" sz="1100" dirty="0">
                <a:effectLst/>
                <a:latin typeface="Calibri" panose="020F0502020204030204" pitchFamily="34" charset="0"/>
                <a:ea typeface="Times New Roman" panose="02020603050405020304" pitchFamily="18" charset="0"/>
                <a:cs typeface="Times New Roman" panose="02020603050405020304" pitchFamily="18" charset="0"/>
              </a:rPr>
              <a:t>06 42 20 99 10</a:t>
            </a:r>
            <a:endParaRPr lang="fr-FR" sz="1200" dirty="0">
              <a:effectLst/>
              <a:latin typeface="Times New Roman" panose="02020603050405020304" pitchFamily="18" charset="0"/>
              <a:ea typeface="Times New Roman" panose="02020603050405020304" pitchFamily="18" charset="0"/>
            </a:endParaRPr>
          </a:p>
          <a:p>
            <a:pPr algn="ctr"/>
            <a:r>
              <a:rPr lang="fr-FR"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MAIL CODEP :</a:t>
            </a:r>
            <a:endParaRPr lang="fr-FR" sz="1200" dirty="0">
              <a:effectLst/>
              <a:latin typeface="Times New Roman" panose="02020603050405020304" pitchFamily="18" charset="0"/>
              <a:ea typeface="Times New Roman" panose="02020603050405020304" pitchFamily="18" charset="0"/>
            </a:endParaRPr>
          </a:p>
          <a:p>
            <a:pPr algn="ctr"/>
            <a:r>
              <a:rPr lang="fr-FR" sz="1100" u="sng" dirty="0">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2"/>
              </a:rPr>
              <a:t>codep25@gmail.com</a:t>
            </a:r>
            <a:endParaRPr lang="fr-FR" sz="1200" dirty="0">
              <a:effectLst/>
              <a:latin typeface="Times New Roman" panose="02020603050405020304" pitchFamily="18" charset="0"/>
              <a:ea typeface="Times New Roman" panose="02020603050405020304" pitchFamily="18" charset="0"/>
            </a:endParaRPr>
          </a:p>
          <a:p>
            <a:pPr algn="ctr"/>
            <a:r>
              <a:rPr lang="fr-FR" sz="11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Site Internet :</a:t>
            </a:r>
            <a:endParaRPr lang="fr-FR" sz="1200" dirty="0">
              <a:effectLst/>
              <a:latin typeface="Times New Roman" panose="02020603050405020304" pitchFamily="18" charset="0"/>
              <a:ea typeface="Times New Roman" panose="02020603050405020304" pitchFamily="18" charset="0"/>
            </a:endParaRPr>
          </a:p>
          <a:p>
            <a:pPr algn="ctr"/>
            <a:r>
              <a:rPr lang="fr-FR" sz="1100" u="sng" dirty="0">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3"/>
              </a:rPr>
              <a:t>www.codep25.com</a:t>
            </a:r>
            <a:endParaRPr lang="fr-FR" sz="1200" dirty="0">
              <a:effectLst/>
              <a:latin typeface="Times New Roman" panose="02020603050405020304" pitchFamily="18" charset="0"/>
              <a:ea typeface="Times New Roman" panose="02020603050405020304" pitchFamily="18" charset="0"/>
            </a:endParaRPr>
          </a:p>
          <a:p>
            <a:pPr algn="ctr"/>
            <a:r>
              <a:rPr lang="fr-FR" sz="11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MEMBRE DE LA LIGUE DE </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FRANCHE COMTE</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ET DE LA FEDERATION</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FRANCAISE</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DE BADMINTON</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Numéro SIRET</a:t>
            </a:r>
            <a:endParaRPr lang="fr-FR" sz="1200" dirty="0">
              <a:effectLst/>
              <a:latin typeface="Times New Roman" panose="02020603050405020304" pitchFamily="18" charset="0"/>
              <a:ea typeface="Times New Roman" panose="02020603050405020304" pitchFamily="18" charset="0"/>
            </a:endParaRPr>
          </a:p>
          <a:p>
            <a:pPr algn="ctr"/>
            <a:r>
              <a:rPr lang="fr-FR" sz="1100" dirty="0">
                <a:effectLst/>
                <a:latin typeface="Calibri" panose="020F0502020204030204" pitchFamily="34" charset="0"/>
                <a:ea typeface="Times New Roman" panose="02020603050405020304" pitchFamily="18" charset="0"/>
                <a:cs typeface="Times New Roman" panose="02020603050405020304" pitchFamily="18" charset="0"/>
              </a:rPr>
              <a:t>443 333 844 00035</a:t>
            </a:r>
            <a:endParaRPr lang="fr-FR" sz="1200" dirty="0">
              <a:effectLst/>
              <a:latin typeface="Times New Roman" panose="02020603050405020304" pitchFamily="18" charset="0"/>
              <a:ea typeface="Times New Roman" panose="02020603050405020304" pitchFamily="18" charset="0"/>
            </a:endParaRPr>
          </a:p>
          <a:p>
            <a:pPr algn="ctr"/>
            <a:r>
              <a:rPr lang="fr-FR"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Code APE</a:t>
            </a:r>
            <a:endParaRPr lang="fr-FR" sz="1200" dirty="0">
              <a:effectLst/>
              <a:latin typeface="Times New Roman" panose="02020603050405020304" pitchFamily="18" charset="0"/>
              <a:ea typeface="Times New Roman" panose="02020603050405020304" pitchFamily="18" charset="0"/>
            </a:endParaRPr>
          </a:p>
          <a:p>
            <a:pPr algn="ctr"/>
            <a:r>
              <a:rPr lang="fr-FR" sz="1100" dirty="0">
                <a:effectLst/>
                <a:latin typeface="Calibri" panose="020F0502020204030204" pitchFamily="34" charset="0"/>
                <a:ea typeface="Times New Roman" panose="02020603050405020304" pitchFamily="18" charset="0"/>
                <a:cs typeface="Times New Roman" panose="02020603050405020304" pitchFamily="18" charset="0"/>
              </a:rPr>
              <a:t>9312Z</a:t>
            </a:r>
            <a:endParaRPr lang="fr-FR" sz="1200" dirty="0">
              <a:effectLst/>
              <a:latin typeface="Times New Roman" panose="02020603050405020304" pitchFamily="18" charset="0"/>
              <a:ea typeface="Times New Roman" panose="02020603050405020304" pitchFamily="18" charset="0"/>
            </a:endParaRPr>
          </a:p>
        </p:txBody>
      </p:sp>
      <p:pic>
        <p:nvPicPr>
          <p:cNvPr id="5" name="Image 4">
            <a:extLst>
              <a:ext uri="{FF2B5EF4-FFF2-40B4-BE49-F238E27FC236}">
                <a16:creationId xmlns:a16="http://schemas.microsoft.com/office/drawing/2014/main" id="{2DB86D7E-344E-B32E-77F8-E7EF5B0AAB3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9798" y="381085"/>
            <a:ext cx="1122045" cy="1042670"/>
          </a:xfrm>
          <a:prstGeom prst="rect">
            <a:avLst/>
          </a:prstGeom>
        </p:spPr>
      </p:pic>
      <p:cxnSp>
        <p:nvCxnSpPr>
          <p:cNvPr id="6" name="Connecteur droit 5">
            <a:extLst>
              <a:ext uri="{FF2B5EF4-FFF2-40B4-BE49-F238E27FC236}">
                <a16:creationId xmlns:a16="http://schemas.microsoft.com/office/drawing/2014/main" id="{B99F67E3-A878-5CB1-C28B-09B5A7F55AEF}"/>
              </a:ext>
            </a:extLst>
          </p:cNvPr>
          <p:cNvCxnSpPr>
            <a:cxnSpLocks/>
          </p:cNvCxnSpPr>
          <p:nvPr/>
        </p:nvCxnSpPr>
        <p:spPr>
          <a:xfrm>
            <a:off x="1691348" y="0"/>
            <a:ext cx="0" cy="9906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ZoneTexte 9">
            <a:extLst>
              <a:ext uri="{FF2B5EF4-FFF2-40B4-BE49-F238E27FC236}">
                <a16:creationId xmlns:a16="http://schemas.microsoft.com/office/drawing/2014/main" id="{5EF864C4-DE23-CE81-DD5F-7E43C8973F0C}"/>
              </a:ext>
            </a:extLst>
          </p:cNvPr>
          <p:cNvSpPr txBox="1"/>
          <p:nvPr/>
        </p:nvSpPr>
        <p:spPr>
          <a:xfrm>
            <a:off x="1899764" y="381085"/>
            <a:ext cx="4765292" cy="8498288"/>
          </a:xfrm>
          <a:prstGeom prst="rect">
            <a:avLst/>
          </a:prstGeom>
          <a:noFill/>
        </p:spPr>
        <p:txBody>
          <a:bodyPr wrap="square" rtlCol="0">
            <a:spAutoFit/>
          </a:bodyPr>
          <a:lstStyle/>
          <a:p>
            <a:pPr algn="ctr">
              <a:lnSpc>
                <a:spcPct val="107000"/>
              </a:lnSpc>
              <a:spcAft>
                <a:spcPts val="800"/>
              </a:spcAft>
            </a:pPr>
            <a:r>
              <a:rPr lang="fr-FR" sz="1800" b="1" dirty="0">
                <a:effectLst/>
                <a:latin typeface="Arial" panose="020B0604020202020204" pitchFamily="34" charset="0"/>
                <a:ea typeface="Calibri" panose="020F0502020204030204" pitchFamily="34" charset="0"/>
                <a:cs typeface="Times New Roman" panose="02020603050405020304" pitchFamily="18" charset="0"/>
              </a:rPr>
              <a:t>Réunion Comité CODEP 25 - 18/10/2023</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800" dirty="0">
                <a:effectLst/>
                <a:latin typeface="Arial" panose="020B0604020202020204" pitchFamily="34" charset="0"/>
                <a:ea typeface="Calibri" panose="020F0502020204030204" pitchFamily="34" charset="0"/>
                <a:cs typeface="Times New Roman" panose="02020603050405020304" pitchFamily="18" charset="0"/>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u="sng" dirty="0">
                <a:effectLst/>
                <a:latin typeface="Arial" panose="020B0604020202020204" pitchFamily="34" charset="0"/>
                <a:ea typeface="Calibri" panose="020F0502020204030204" pitchFamily="34" charset="0"/>
                <a:cs typeface="Times New Roman" panose="02020603050405020304" pitchFamily="18" charset="0"/>
              </a:rPr>
              <a:t>Membres absents et excusés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Olivier NOUVELOT - </a:t>
            </a:r>
            <a:r>
              <a:rPr lang="fr-FR" sz="1200" dirty="0">
                <a:solidFill>
                  <a:srgbClr val="404040"/>
                </a:solidFill>
                <a:effectLst/>
                <a:latin typeface="Arial" panose="020B0604020202020204" pitchFamily="34" charset="0"/>
                <a:ea typeface="Calibri" panose="020F0502020204030204" pitchFamily="34" charset="0"/>
                <a:cs typeface="Times New Roman" panose="02020603050405020304" pitchFamily="18" charset="0"/>
              </a:rPr>
              <a:t>Miguel SANTIAGO – Nicolas DAVAL</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Secrétaire de séance Olivier CHARLES – Début 19h00</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600" b="1" dirty="0">
                <a:effectLst/>
                <a:latin typeface="Arial" panose="020B0604020202020204" pitchFamily="34" charset="0"/>
                <a:ea typeface="Calibri" panose="020F0502020204030204" pitchFamily="34" charset="0"/>
                <a:cs typeface="Times New Roman" panose="02020603050405020304" pitchFamily="18" charset="0"/>
              </a:rPr>
              <a:t>1 - Organisation des compétitions jeunes et adultes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Afin de simplifier la tâche et éviter tout oubli, les inscriptions se feront par </a:t>
            </a:r>
            <a:r>
              <a:rPr lang="fr-FR" sz="1200" dirty="0" err="1">
                <a:effectLst/>
                <a:latin typeface="Arial" panose="020B0604020202020204" pitchFamily="34" charset="0"/>
                <a:ea typeface="Calibri" panose="020F0502020204030204" pitchFamily="34" charset="0"/>
                <a:cs typeface="Times New Roman" panose="02020603050405020304" pitchFamily="18" charset="0"/>
              </a:rPr>
              <a:t>badnet</a:t>
            </a:r>
            <a:r>
              <a:rPr lang="fr-FR" sz="1200" dirty="0">
                <a:effectLst/>
                <a:latin typeface="Arial" panose="020B0604020202020204" pitchFamily="34" charset="0"/>
                <a:ea typeface="Calibri" panose="020F0502020204030204" pitchFamily="34" charset="0"/>
                <a:cs typeface="Times New Roman" panose="02020603050405020304" pitchFamily="18" charset="0"/>
              </a:rPr>
              <a:t> pour les différents championnats du Doubs, les CRJ et TDJ, les TDD et les stages adultes et jeunes.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6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Les frais d’inscriptions ne seront pas à payer par </a:t>
            </a:r>
            <a:r>
              <a:rPr lang="fr-FR" sz="1200" dirty="0" err="1">
                <a:effectLst/>
                <a:latin typeface="Arial" panose="020B0604020202020204" pitchFamily="34" charset="0"/>
                <a:ea typeface="Calibri" panose="020F0502020204030204" pitchFamily="34" charset="0"/>
                <a:cs typeface="Times New Roman" panose="02020603050405020304" pitchFamily="18" charset="0"/>
              </a:rPr>
              <a:t>Badnet</a:t>
            </a:r>
            <a:r>
              <a:rPr lang="fr-FR" sz="1200" dirty="0">
                <a:effectLst/>
                <a:latin typeface="Arial" panose="020B0604020202020204" pitchFamily="34" charset="0"/>
                <a:ea typeface="Calibri" panose="020F0502020204030204" pitchFamily="34" charset="0"/>
                <a:cs typeface="Times New Roman" panose="02020603050405020304" pitchFamily="18" charset="0"/>
              </a:rPr>
              <a:t>. La facturation sera à honorer à réception de la facture trimestrielle envoyée par le </a:t>
            </a:r>
            <a:r>
              <a:rPr lang="fr-FR" sz="1200" dirty="0" err="1">
                <a:effectLst/>
                <a:latin typeface="Arial" panose="020B0604020202020204" pitchFamily="34" charset="0"/>
                <a:ea typeface="Calibri" panose="020F0502020204030204" pitchFamily="34" charset="0"/>
                <a:cs typeface="Times New Roman" panose="02020603050405020304" pitchFamily="18" charset="0"/>
              </a:rPr>
              <a:t>Codep</a:t>
            </a:r>
            <a:r>
              <a:rPr lang="fr-FR" sz="1200" dirty="0">
                <a:effectLst/>
                <a:latin typeface="Arial" panose="020B0604020202020204" pitchFamily="34" charset="0"/>
                <a:ea typeface="Calibri" panose="020F0502020204030204" pitchFamily="34" charset="0"/>
                <a:cs typeface="Times New Roman" panose="02020603050405020304" pitchFamily="18" charset="0"/>
              </a:rPr>
              <a:t> comme pour les saisons précédentes.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Le nombre maximum de joueurs est fixé à 40 TDJ et 80 CDJ. La priorité des inscriptions est donnée aux joueurs du DOUBS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r>
              <a:rPr lang="fr-FR" sz="1800" dirty="0">
                <a:effectLst/>
                <a:latin typeface="Arial" panose="020B0604020202020204" pitchFamily="34" charset="0"/>
                <a:ea typeface="Calibri" panose="020F0502020204030204" pitchFamily="34" charset="0"/>
                <a:cs typeface="Times New Roman" panose="02020603050405020304" pitchFamily="18" charset="0"/>
              </a:rPr>
              <a:t>	</a:t>
            </a:r>
            <a:r>
              <a:rPr lang="fr-FR" sz="1400" b="1" dirty="0">
                <a:effectLst/>
                <a:latin typeface="Arial" panose="020B0604020202020204" pitchFamily="34" charset="0"/>
                <a:ea typeface="Calibri" panose="020F0502020204030204" pitchFamily="34" charset="0"/>
                <a:cs typeface="Times New Roman" panose="02020603050405020304" pitchFamily="18" charset="0"/>
              </a:rPr>
              <a:t>Rappel des coûts d’inscriptions pour 2023/2024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	TDJ 5€ joueurs du Doubs / 6€ joueurs hors département du Doubs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marL="447675" indent="-447675">
              <a:lnSpc>
                <a:spcPct val="107000"/>
              </a:lnSpc>
              <a:spcAft>
                <a:spcPts val="6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	CDJ 8€ joueurs du Doubs / 10€ joueurs BOFC / 12€ joueurs hors BOFC</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1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	Stages jeunes 5€ stages adultes 10€</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marL="447675" indent="-447675">
              <a:lnSpc>
                <a:spcPct val="107000"/>
              </a:lnSpc>
              <a:spcAft>
                <a:spcPts val="1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	TDD 6€ un tableau (8€ hors Doubs) 10€ deux tableaux (12€ hors Doubs)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1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Tarifs Championnats du Doubs : volants offerts en finale</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1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	Jeunes : 10€ en simple et offert en double</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1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	Adultes et vétérans : 10€ 1 tableau 14€ 2 tableaux 17€ 3 tableaux</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2778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9632ABE-2C4E-884F-6167-8F562EE53D33}"/>
              </a:ext>
            </a:extLst>
          </p:cNvPr>
          <p:cNvSpPr txBox="1">
            <a:spLocks noGrp="1" noChangeArrowheads="1"/>
          </p:cNvSpPr>
          <p:nvPr>
            <p:ph type="subTitle" idx="1"/>
          </p:nvPr>
        </p:nvSpPr>
        <p:spPr bwMode="auto">
          <a:xfrm>
            <a:off x="30838" y="1362795"/>
            <a:ext cx="1619966" cy="7988240"/>
          </a:xfrm>
          <a:prstGeom prst="rect">
            <a:avLst/>
          </a:prstGeom>
          <a:solidFill>
            <a:srgbClr val="FFFFFF"/>
          </a:solidFill>
          <a:ln w="22225">
            <a:noFill/>
            <a:miter lim="800000"/>
            <a:headEnd/>
            <a:tailEnd/>
          </a:ln>
        </p:spPr>
        <p:txBody>
          <a:bodyPr wrap="square" lIns="0" tIns="0" rIns="0" bIns="0" anchor="t" upright="1">
            <a:noAutofit/>
          </a:bodyPr>
          <a:lstStyle/>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COMITÉ DÉPARTEMENTAL</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DU DOUBS</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DE BADMINTON</a:t>
            </a:r>
            <a:endParaRPr lang="fr-FR" sz="1200" dirty="0">
              <a:effectLst/>
              <a:latin typeface="Times New Roman" panose="02020603050405020304" pitchFamily="18" charset="0"/>
              <a:ea typeface="Times New Roman" panose="02020603050405020304" pitchFamily="18" charset="0"/>
            </a:endParaRPr>
          </a:p>
          <a:p>
            <a:pPr algn="ctr"/>
            <a:r>
              <a:rPr lang="fr-FR" sz="1200" dirty="0">
                <a:effectLst/>
                <a:latin typeface="Times New Roman" panose="02020603050405020304" pitchFamily="18" charset="0"/>
                <a:ea typeface="Times New Roman" panose="02020603050405020304" pitchFamily="18" charset="0"/>
              </a:rPr>
              <a:t> </a:t>
            </a: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ADRESSE</a:t>
            </a:r>
            <a:endParaRPr lang="fr-FR" sz="1200" dirty="0">
              <a:effectLst/>
              <a:latin typeface="Times New Roman" panose="02020603050405020304" pitchFamily="18" charset="0"/>
              <a:ea typeface="Times New Roman" panose="02020603050405020304" pitchFamily="18" charset="0"/>
            </a:endParaRPr>
          </a:p>
          <a:p>
            <a:pPr algn="ctr"/>
            <a:r>
              <a:rPr lang="fr-FR" sz="1100" dirty="0">
                <a:effectLst/>
                <a:latin typeface="Calibri" panose="020F0502020204030204" pitchFamily="34" charset="0"/>
                <a:ea typeface="Times New Roman" panose="02020603050405020304" pitchFamily="18" charset="0"/>
                <a:cs typeface="Times New Roman" panose="02020603050405020304" pitchFamily="18" charset="0"/>
              </a:rPr>
              <a:t>CODEP 25 </a:t>
            </a:r>
            <a:endParaRPr lang="fr-FR" sz="1200" dirty="0">
              <a:effectLst/>
              <a:latin typeface="Times New Roman" panose="02020603050405020304" pitchFamily="18" charset="0"/>
              <a:ea typeface="Times New Roman" panose="02020603050405020304" pitchFamily="18" charset="0"/>
            </a:endParaRPr>
          </a:p>
          <a:p>
            <a:pPr algn="ctr"/>
            <a:r>
              <a:rPr lang="fr-FR" sz="1100" dirty="0">
                <a:effectLst/>
                <a:latin typeface="Calibri" panose="020F0502020204030204" pitchFamily="34" charset="0"/>
                <a:ea typeface="Times New Roman" panose="02020603050405020304" pitchFamily="18" charset="0"/>
                <a:cs typeface="Times New Roman" panose="02020603050405020304" pitchFamily="18" charset="0"/>
              </a:rPr>
              <a:t>Chez Olivier CHARLES</a:t>
            </a:r>
            <a:br>
              <a:rPr lang="fr-FR" sz="1100" dirty="0">
                <a:effectLst/>
                <a:latin typeface="Calibri" panose="020F0502020204030204" pitchFamily="34" charset="0"/>
                <a:ea typeface="Times New Roman" panose="02020603050405020304" pitchFamily="18" charset="0"/>
                <a:cs typeface="Times New Roman" panose="02020603050405020304" pitchFamily="18" charset="0"/>
              </a:rPr>
            </a:br>
            <a:r>
              <a:rPr lang="fr-FR" sz="1100" dirty="0">
                <a:effectLst/>
                <a:latin typeface="Calibri" panose="020F0502020204030204" pitchFamily="34" charset="0"/>
                <a:ea typeface="Times New Roman" panose="02020603050405020304" pitchFamily="18" charset="0"/>
                <a:cs typeface="Times New Roman" panose="02020603050405020304" pitchFamily="18" charset="0"/>
              </a:rPr>
              <a:t>29, rue des Jonchets</a:t>
            </a:r>
            <a:br>
              <a:rPr lang="fr-FR" sz="1100" dirty="0">
                <a:effectLst/>
                <a:latin typeface="Calibri" panose="020F0502020204030204" pitchFamily="34" charset="0"/>
                <a:ea typeface="Times New Roman" panose="02020603050405020304" pitchFamily="18" charset="0"/>
                <a:cs typeface="Times New Roman" panose="02020603050405020304" pitchFamily="18" charset="0"/>
              </a:rPr>
            </a:br>
            <a:r>
              <a:rPr lang="fr-FR" sz="1100" dirty="0">
                <a:effectLst/>
                <a:latin typeface="Calibri" panose="020F0502020204030204" pitchFamily="34" charset="0"/>
                <a:ea typeface="Times New Roman" panose="02020603050405020304" pitchFamily="18" charset="0"/>
                <a:cs typeface="Times New Roman" panose="02020603050405020304" pitchFamily="18" charset="0"/>
              </a:rPr>
              <a:t>25200 GRAND-CHARMONT</a:t>
            </a:r>
            <a:endParaRPr lang="fr-FR" sz="1200" dirty="0">
              <a:effectLst/>
              <a:latin typeface="Times New Roman" panose="02020603050405020304" pitchFamily="18" charset="0"/>
              <a:ea typeface="Times New Roman" panose="02020603050405020304" pitchFamily="18" charset="0"/>
            </a:endParaRPr>
          </a:p>
          <a:p>
            <a:pPr algn="ctr"/>
            <a:r>
              <a:rPr lang="fr-FR"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TÉLÉPHONE PRESIDENT</a:t>
            </a:r>
            <a:endParaRPr lang="fr-FR" sz="1200" dirty="0">
              <a:effectLst/>
              <a:latin typeface="Times New Roman" panose="02020603050405020304" pitchFamily="18" charset="0"/>
              <a:ea typeface="Times New Roman" panose="02020603050405020304" pitchFamily="18" charset="0"/>
            </a:endParaRPr>
          </a:p>
          <a:p>
            <a:pPr algn="ctr"/>
            <a:r>
              <a:rPr lang="fr-FR" sz="1100" dirty="0">
                <a:effectLst/>
                <a:latin typeface="Calibri" panose="020F0502020204030204" pitchFamily="34" charset="0"/>
                <a:ea typeface="Times New Roman" panose="02020603050405020304" pitchFamily="18" charset="0"/>
                <a:cs typeface="Times New Roman" panose="02020603050405020304" pitchFamily="18" charset="0"/>
              </a:rPr>
              <a:t>06 42 20 99 10</a:t>
            </a:r>
            <a:endParaRPr lang="fr-FR" sz="1200" dirty="0">
              <a:effectLst/>
              <a:latin typeface="Times New Roman" panose="02020603050405020304" pitchFamily="18" charset="0"/>
              <a:ea typeface="Times New Roman" panose="02020603050405020304" pitchFamily="18" charset="0"/>
            </a:endParaRPr>
          </a:p>
          <a:p>
            <a:pPr algn="ctr"/>
            <a:r>
              <a:rPr lang="fr-FR"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MAIL CODEP :</a:t>
            </a:r>
            <a:endParaRPr lang="fr-FR" sz="1200" dirty="0">
              <a:effectLst/>
              <a:latin typeface="Times New Roman" panose="02020603050405020304" pitchFamily="18" charset="0"/>
              <a:ea typeface="Times New Roman" panose="02020603050405020304" pitchFamily="18" charset="0"/>
            </a:endParaRPr>
          </a:p>
          <a:p>
            <a:pPr algn="ctr"/>
            <a:r>
              <a:rPr lang="fr-FR" sz="1100" u="sng" dirty="0">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2"/>
              </a:rPr>
              <a:t>codep25@gmail.com</a:t>
            </a:r>
            <a:endParaRPr lang="fr-FR" sz="1200" dirty="0">
              <a:effectLst/>
              <a:latin typeface="Times New Roman" panose="02020603050405020304" pitchFamily="18" charset="0"/>
              <a:ea typeface="Times New Roman" panose="02020603050405020304" pitchFamily="18" charset="0"/>
            </a:endParaRPr>
          </a:p>
          <a:p>
            <a:pPr algn="ctr"/>
            <a:r>
              <a:rPr lang="fr-FR" sz="11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Site Internet :</a:t>
            </a:r>
            <a:endParaRPr lang="fr-FR" sz="1200" dirty="0">
              <a:effectLst/>
              <a:latin typeface="Times New Roman" panose="02020603050405020304" pitchFamily="18" charset="0"/>
              <a:ea typeface="Times New Roman" panose="02020603050405020304" pitchFamily="18" charset="0"/>
            </a:endParaRPr>
          </a:p>
          <a:p>
            <a:pPr algn="ctr"/>
            <a:r>
              <a:rPr lang="fr-FR" sz="1100" u="sng" dirty="0">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3"/>
              </a:rPr>
              <a:t>www.codep25.com</a:t>
            </a:r>
            <a:endParaRPr lang="fr-FR" sz="1200" dirty="0">
              <a:effectLst/>
              <a:latin typeface="Times New Roman" panose="02020603050405020304" pitchFamily="18" charset="0"/>
              <a:ea typeface="Times New Roman" panose="02020603050405020304" pitchFamily="18" charset="0"/>
            </a:endParaRPr>
          </a:p>
          <a:p>
            <a:pPr algn="ctr"/>
            <a:r>
              <a:rPr lang="fr-FR" sz="11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MEMBRE DE LA LIGUE DE </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FRANCHE COMTE</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ET DE LA FEDERATION</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FRANCAISE</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DE BADMINTON</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Numéro SIRET</a:t>
            </a:r>
            <a:endParaRPr lang="fr-FR" sz="1200" dirty="0">
              <a:effectLst/>
              <a:latin typeface="Times New Roman" panose="02020603050405020304" pitchFamily="18" charset="0"/>
              <a:ea typeface="Times New Roman" panose="02020603050405020304" pitchFamily="18" charset="0"/>
            </a:endParaRPr>
          </a:p>
          <a:p>
            <a:pPr algn="ctr"/>
            <a:r>
              <a:rPr lang="fr-FR" sz="1100" dirty="0">
                <a:effectLst/>
                <a:latin typeface="Calibri" panose="020F0502020204030204" pitchFamily="34" charset="0"/>
                <a:ea typeface="Times New Roman" panose="02020603050405020304" pitchFamily="18" charset="0"/>
                <a:cs typeface="Times New Roman" panose="02020603050405020304" pitchFamily="18" charset="0"/>
              </a:rPr>
              <a:t>443 333 844 00035</a:t>
            </a:r>
            <a:endParaRPr lang="fr-FR" sz="1200" dirty="0">
              <a:effectLst/>
              <a:latin typeface="Times New Roman" panose="02020603050405020304" pitchFamily="18" charset="0"/>
              <a:ea typeface="Times New Roman" panose="02020603050405020304" pitchFamily="18" charset="0"/>
            </a:endParaRPr>
          </a:p>
          <a:p>
            <a:pPr algn="ctr"/>
            <a:r>
              <a:rPr lang="fr-FR"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Code APE</a:t>
            </a:r>
            <a:endParaRPr lang="fr-FR" sz="1200" dirty="0">
              <a:effectLst/>
              <a:latin typeface="Times New Roman" panose="02020603050405020304" pitchFamily="18" charset="0"/>
              <a:ea typeface="Times New Roman" panose="02020603050405020304" pitchFamily="18" charset="0"/>
            </a:endParaRPr>
          </a:p>
          <a:p>
            <a:pPr algn="ctr"/>
            <a:r>
              <a:rPr lang="fr-FR" sz="1100" dirty="0">
                <a:effectLst/>
                <a:latin typeface="Calibri" panose="020F0502020204030204" pitchFamily="34" charset="0"/>
                <a:ea typeface="Times New Roman" panose="02020603050405020304" pitchFamily="18" charset="0"/>
                <a:cs typeface="Times New Roman" panose="02020603050405020304" pitchFamily="18" charset="0"/>
              </a:rPr>
              <a:t>9312Z</a:t>
            </a:r>
            <a:endParaRPr lang="fr-FR" sz="1200" dirty="0">
              <a:effectLst/>
              <a:latin typeface="Times New Roman" panose="02020603050405020304" pitchFamily="18" charset="0"/>
              <a:ea typeface="Times New Roman" panose="02020603050405020304" pitchFamily="18" charset="0"/>
            </a:endParaRPr>
          </a:p>
        </p:txBody>
      </p:sp>
      <p:pic>
        <p:nvPicPr>
          <p:cNvPr id="5" name="Image 4">
            <a:extLst>
              <a:ext uri="{FF2B5EF4-FFF2-40B4-BE49-F238E27FC236}">
                <a16:creationId xmlns:a16="http://schemas.microsoft.com/office/drawing/2014/main" id="{2DB86D7E-344E-B32E-77F8-E7EF5B0AAB3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9798" y="381085"/>
            <a:ext cx="1122045" cy="1042670"/>
          </a:xfrm>
          <a:prstGeom prst="rect">
            <a:avLst/>
          </a:prstGeom>
        </p:spPr>
      </p:pic>
      <p:cxnSp>
        <p:nvCxnSpPr>
          <p:cNvPr id="6" name="Connecteur droit 5">
            <a:extLst>
              <a:ext uri="{FF2B5EF4-FFF2-40B4-BE49-F238E27FC236}">
                <a16:creationId xmlns:a16="http://schemas.microsoft.com/office/drawing/2014/main" id="{B99F67E3-A878-5CB1-C28B-09B5A7F55AEF}"/>
              </a:ext>
            </a:extLst>
          </p:cNvPr>
          <p:cNvCxnSpPr>
            <a:cxnSpLocks/>
          </p:cNvCxnSpPr>
          <p:nvPr/>
        </p:nvCxnSpPr>
        <p:spPr>
          <a:xfrm>
            <a:off x="1691348" y="0"/>
            <a:ext cx="0" cy="9906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ZoneTexte 9">
            <a:extLst>
              <a:ext uri="{FF2B5EF4-FFF2-40B4-BE49-F238E27FC236}">
                <a16:creationId xmlns:a16="http://schemas.microsoft.com/office/drawing/2014/main" id="{5EF864C4-DE23-CE81-DD5F-7E43C8973F0C}"/>
              </a:ext>
            </a:extLst>
          </p:cNvPr>
          <p:cNvSpPr txBox="1"/>
          <p:nvPr/>
        </p:nvSpPr>
        <p:spPr>
          <a:xfrm>
            <a:off x="1940309" y="503426"/>
            <a:ext cx="4765292" cy="8918916"/>
          </a:xfrm>
          <a:prstGeom prst="rect">
            <a:avLst/>
          </a:prstGeom>
          <a:noFill/>
        </p:spPr>
        <p:txBody>
          <a:bodyPr wrap="square" rtlCol="0">
            <a:spAutoFit/>
          </a:bodyPr>
          <a:lstStyle/>
          <a:p>
            <a:pPr marL="342900" lvl="0" indent="-342900">
              <a:lnSpc>
                <a:spcPct val="107000"/>
              </a:lnSpc>
              <a:buFont typeface="Wingdings" panose="05000000000000000000" pitchFamily="2" charset="2"/>
              <a:buChar char=""/>
            </a:pPr>
            <a:r>
              <a:rPr lang="fr-FR" sz="1200" dirty="0">
                <a:effectLst/>
                <a:latin typeface="Arial" panose="020B0604020202020204" pitchFamily="34" charset="0"/>
                <a:ea typeface="Calibri" panose="020F0502020204030204" pitchFamily="34" charset="0"/>
                <a:cs typeface="Times New Roman" panose="02020603050405020304" pitchFamily="18" charset="0"/>
              </a:rPr>
              <a:t>Recherche d’un club pour organisation du CDJ 2,</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r>
              <a:rPr lang="fr-FR" sz="1200" dirty="0">
                <a:effectLst/>
                <a:latin typeface="Arial" panose="020B0604020202020204" pitchFamily="34" charset="0"/>
                <a:ea typeface="Calibri" panose="020F0502020204030204" pitchFamily="34" charset="0"/>
                <a:cs typeface="Times New Roman" panose="02020603050405020304" pitchFamily="18" charset="0"/>
              </a:rPr>
              <a:t>Recherche d’un club pour accueillir le 26/11, la seconde journée de Pré régionale.</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fr-FR" sz="1200" dirty="0">
                <a:effectLst/>
                <a:latin typeface="Arial" panose="020B0604020202020204" pitchFamily="34" charset="0"/>
                <a:ea typeface="Calibri" panose="020F0502020204030204" pitchFamily="34" charset="0"/>
                <a:cs typeface="Times New Roman" panose="02020603050405020304" pitchFamily="18" charset="0"/>
              </a:rPr>
              <a:t>Recherche d’un club pour </a:t>
            </a:r>
            <a:r>
              <a:rPr lang="fr-FR" sz="1200" dirty="0" err="1">
                <a:effectLst/>
                <a:latin typeface="Arial" panose="020B0604020202020204" pitchFamily="34" charset="0"/>
                <a:ea typeface="Calibri" panose="020F0502020204030204" pitchFamily="34" charset="0"/>
                <a:cs typeface="Times New Roman" panose="02020603050405020304" pitchFamily="18" charset="0"/>
              </a:rPr>
              <a:t>Ch</a:t>
            </a:r>
            <a:r>
              <a:rPr lang="fr-FR" sz="1200" dirty="0">
                <a:effectLst/>
                <a:latin typeface="Arial" panose="020B0604020202020204" pitchFamily="34" charset="0"/>
                <a:ea typeface="Calibri" panose="020F0502020204030204" pitchFamily="34" charset="0"/>
                <a:cs typeface="Times New Roman" panose="02020603050405020304" pitchFamily="18" charset="0"/>
              </a:rPr>
              <a:t> du Doubs jeunes et Vétéran le 2-3/12/2023 ou 13-14/01/2024</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600" b="1" dirty="0">
                <a:effectLst/>
                <a:latin typeface="Arial" panose="020B0604020202020204" pitchFamily="34" charset="0"/>
                <a:ea typeface="Calibri" panose="020F0502020204030204" pitchFamily="34" charset="0"/>
                <a:cs typeface="Times New Roman" panose="02020603050405020304" pitchFamily="18" charset="0"/>
              </a:rPr>
              <a:t>2 – Gestion matériel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marL="447675" indent="-447675">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	Acquisition de 5 tablettes et 2 écrans connectés de 32 pouces ainsi qu’un routeur 4G</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marL="447675" indent="-447675" algn="just">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	Matériel mis à disposition gratuitement par le </a:t>
            </a:r>
            <a:r>
              <a:rPr lang="fr-FR" sz="1200" dirty="0" err="1">
                <a:effectLst/>
                <a:latin typeface="Arial" panose="020B0604020202020204" pitchFamily="34" charset="0"/>
                <a:ea typeface="Calibri" panose="020F0502020204030204" pitchFamily="34" charset="0"/>
                <a:cs typeface="Times New Roman" panose="02020603050405020304" pitchFamily="18" charset="0"/>
              </a:rPr>
              <a:t>Codep</a:t>
            </a:r>
            <a:r>
              <a:rPr lang="fr-FR" sz="1200" dirty="0">
                <a:effectLst/>
                <a:latin typeface="Arial" panose="020B0604020202020204" pitchFamily="34" charset="0"/>
                <a:ea typeface="Calibri" panose="020F0502020204030204" pitchFamily="34" charset="0"/>
                <a:cs typeface="Times New Roman" panose="02020603050405020304" pitchFamily="18" charset="0"/>
              </a:rPr>
              <a:t> 25 aux clubs du DOUBS. Le club utilisateur s’engage à rendre le matériel en état et à payer la facture de réparation ou de remplacement en cas de casse, perte ou vol.</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Un message sera transmis aux clubs pour informer des modalités.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600" b="1" dirty="0">
                <a:effectLst/>
                <a:latin typeface="Arial" panose="020B0604020202020204" pitchFamily="34" charset="0"/>
                <a:ea typeface="Calibri" panose="020F0502020204030204" pitchFamily="34" charset="0"/>
                <a:cs typeface="Times New Roman" panose="02020603050405020304" pitchFamily="18" charset="0"/>
              </a:rPr>
              <a:t>3 – Evénements promotionnel POONA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Procédure de Déclaration sur Poona pour les animations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	Tournoi Téléthon</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	Amène ton pote</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	Tournoi amical</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nSpc>
                <a:spcPct val="107000"/>
              </a:lnSpc>
              <a:spcAft>
                <a:spcPts val="800"/>
              </a:spcAft>
            </a:pPr>
            <a:r>
              <a:rPr lang="fr-FR" sz="1600" dirty="0">
                <a:effectLst/>
                <a:latin typeface="Arial" panose="020B0604020202020204" pitchFamily="34" charset="0"/>
                <a:ea typeface="Calibri" panose="020F0502020204030204" pitchFamily="34" charset="0"/>
                <a:cs typeface="Times New Roman" panose="02020603050405020304" pitchFamily="18" charset="0"/>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600" b="1" dirty="0">
                <a:effectLst/>
                <a:latin typeface="Arial" panose="020B0604020202020204" pitchFamily="34" charset="0"/>
                <a:ea typeface="Calibri" panose="020F0502020204030204" pitchFamily="34" charset="0"/>
                <a:cs typeface="Times New Roman" panose="02020603050405020304" pitchFamily="18" charset="0"/>
              </a:rPr>
              <a:t>4 – Interclub jeunes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Fiche d’inscription à transmettre à Léana</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Demande de participation du club d’Héricourt / Après délibération du Comité, la demande est refusée pour cette compétition qui se veut center sur les clubs du Doubs.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800" dirty="0">
                <a:effectLst/>
                <a:latin typeface="Arial" panose="020B0604020202020204" pitchFamily="34" charset="0"/>
                <a:ea typeface="Calibri" panose="020F0502020204030204" pitchFamily="34" charset="0"/>
                <a:cs typeface="Times New Roman" panose="02020603050405020304" pitchFamily="18" charset="0"/>
              </a:rPr>
              <a:t>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800" b="1" dirty="0">
                <a:effectLst/>
                <a:latin typeface="Arial" panose="020B0604020202020204" pitchFamily="34" charset="0"/>
                <a:ea typeface="Calibri" panose="020F0502020204030204" pitchFamily="34" charset="0"/>
                <a:cs typeface="Times New Roman" panose="02020603050405020304" pitchFamily="18" charset="0"/>
              </a:rPr>
              <a:t>5 – Médailles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	</a:t>
            </a:r>
            <a:r>
              <a:rPr lang="fr-FR" sz="1200" dirty="0" err="1">
                <a:effectLst/>
                <a:latin typeface="Arial" panose="020B0604020202020204" pitchFamily="34" charset="0"/>
                <a:ea typeface="Calibri" panose="020F0502020204030204" pitchFamily="34" charset="0"/>
                <a:cs typeface="Times New Roman" panose="02020603050405020304" pitchFamily="18" charset="0"/>
              </a:rPr>
              <a:t>Minibad</a:t>
            </a:r>
            <a:r>
              <a:rPr lang="fr-FR" sz="1200" dirty="0">
                <a:effectLst/>
                <a:latin typeface="Arial" panose="020B0604020202020204" pitchFamily="34" charset="0"/>
                <a:ea typeface="Calibri" panose="020F0502020204030204" pitchFamily="34" charset="0"/>
                <a:cs typeface="Times New Roman" panose="02020603050405020304" pitchFamily="18" charset="0"/>
              </a:rPr>
              <a:t> ok</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	</a:t>
            </a:r>
            <a:r>
              <a:rPr lang="fr-FR" sz="1200" dirty="0" err="1">
                <a:effectLst/>
                <a:latin typeface="Arial" panose="020B0604020202020204" pitchFamily="34" charset="0"/>
                <a:ea typeface="Calibri" panose="020F0502020204030204" pitchFamily="34" charset="0"/>
                <a:cs typeface="Times New Roman" panose="02020603050405020304" pitchFamily="18" charset="0"/>
              </a:rPr>
              <a:t>Chp</a:t>
            </a:r>
            <a:r>
              <a:rPr lang="fr-FR" sz="1200" dirty="0">
                <a:effectLst/>
                <a:latin typeface="Arial" panose="020B0604020202020204" pitchFamily="34" charset="0"/>
                <a:ea typeface="Calibri" panose="020F0502020204030204" pitchFamily="34" charset="0"/>
                <a:cs typeface="Times New Roman" panose="02020603050405020304" pitchFamily="18" charset="0"/>
              </a:rPr>
              <a:t> du Doubs ok</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marL="447675" indent="-447675" algn="just">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	TDJ - CDJ à commander ainsi que récompenses interclubs et 9 coupes interclubs jeunes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369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9632ABE-2C4E-884F-6167-8F562EE53D33}"/>
              </a:ext>
            </a:extLst>
          </p:cNvPr>
          <p:cNvSpPr txBox="1">
            <a:spLocks noGrp="1" noChangeArrowheads="1"/>
          </p:cNvSpPr>
          <p:nvPr>
            <p:ph type="subTitle" idx="1"/>
          </p:nvPr>
        </p:nvSpPr>
        <p:spPr bwMode="auto">
          <a:xfrm>
            <a:off x="30838" y="1362795"/>
            <a:ext cx="1619966" cy="7988240"/>
          </a:xfrm>
          <a:prstGeom prst="rect">
            <a:avLst/>
          </a:prstGeom>
          <a:solidFill>
            <a:srgbClr val="FFFFFF"/>
          </a:solidFill>
          <a:ln w="22225">
            <a:noFill/>
            <a:miter lim="800000"/>
            <a:headEnd/>
            <a:tailEnd/>
          </a:ln>
        </p:spPr>
        <p:txBody>
          <a:bodyPr wrap="square" lIns="0" tIns="0" rIns="0" bIns="0" anchor="t" upright="1">
            <a:noAutofit/>
          </a:bodyPr>
          <a:lstStyle/>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COMITÉ DÉPARTEMENTAL</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DU DOUBS</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DE BADMINTON</a:t>
            </a:r>
            <a:endParaRPr lang="fr-FR" sz="1200" dirty="0">
              <a:effectLst/>
              <a:latin typeface="Times New Roman" panose="02020603050405020304" pitchFamily="18" charset="0"/>
              <a:ea typeface="Times New Roman" panose="02020603050405020304" pitchFamily="18" charset="0"/>
            </a:endParaRPr>
          </a:p>
          <a:p>
            <a:pPr algn="ctr"/>
            <a:r>
              <a:rPr lang="fr-FR" sz="1200" dirty="0">
                <a:effectLst/>
                <a:latin typeface="Times New Roman" panose="02020603050405020304" pitchFamily="18" charset="0"/>
                <a:ea typeface="Times New Roman" panose="02020603050405020304" pitchFamily="18" charset="0"/>
              </a:rPr>
              <a:t> </a:t>
            </a: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ADRESSE</a:t>
            </a:r>
            <a:endParaRPr lang="fr-FR" sz="1200" dirty="0">
              <a:effectLst/>
              <a:latin typeface="Times New Roman" panose="02020603050405020304" pitchFamily="18" charset="0"/>
              <a:ea typeface="Times New Roman" panose="02020603050405020304" pitchFamily="18" charset="0"/>
            </a:endParaRPr>
          </a:p>
          <a:p>
            <a:pPr algn="ctr"/>
            <a:r>
              <a:rPr lang="fr-FR" sz="1100" dirty="0">
                <a:effectLst/>
                <a:latin typeface="Calibri" panose="020F0502020204030204" pitchFamily="34" charset="0"/>
                <a:ea typeface="Times New Roman" panose="02020603050405020304" pitchFamily="18" charset="0"/>
                <a:cs typeface="Times New Roman" panose="02020603050405020304" pitchFamily="18" charset="0"/>
              </a:rPr>
              <a:t>CODEP 25 </a:t>
            </a:r>
            <a:endParaRPr lang="fr-FR" sz="1200" dirty="0">
              <a:effectLst/>
              <a:latin typeface="Times New Roman" panose="02020603050405020304" pitchFamily="18" charset="0"/>
              <a:ea typeface="Times New Roman" panose="02020603050405020304" pitchFamily="18" charset="0"/>
            </a:endParaRPr>
          </a:p>
          <a:p>
            <a:pPr algn="ctr"/>
            <a:r>
              <a:rPr lang="fr-FR" sz="1100" dirty="0">
                <a:effectLst/>
                <a:latin typeface="Calibri" panose="020F0502020204030204" pitchFamily="34" charset="0"/>
                <a:ea typeface="Times New Roman" panose="02020603050405020304" pitchFamily="18" charset="0"/>
                <a:cs typeface="Times New Roman" panose="02020603050405020304" pitchFamily="18" charset="0"/>
              </a:rPr>
              <a:t>Chez Olivier CHARLES</a:t>
            </a:r>
            <a:br>
              <a:rPr lang="fr-FR" sz="1100" dirty="0">
                <a:effectLst/>
                <a:latin typeface="Calibri" panose="020F0502020204030204" pitchFamily="34" charset="0"/>
                <a:ea typeface="Times New Roman" panose="02020603050405020304" pitchFamily="18" charset="0"/>
                <a:cs typeface="Times New Roman" panose="02020603050405020304" pitchFamily="18" charset="0"/>
              </a:rPr>
            </a:br>
            <a:r>
              <a:rPr lang="fr-FR" sz="1100" dirty="0">
                <a:effectLst/>
                <a:latin typeface="Calibri" panose="020F0502020204030204" pitchFamily="34" charset="0"/>
                <a:ea typeface="Times New Roman" panose="02020603050405020304" pitchFamily="18" charset="0"/>
                <a:cs typeface="Times New Roman" panose="02020603050405020304" pitchFamily="18" charset="0"/>
              </a:rPr>
              <a:t>29, rue des Jonchets</a:t>
            </a:r>
            <a:br>
              <a:rPr lang="fr-FR" sz="1100" dirty="0">
                <a:effectLst/>
                <a:latin typeface="Calibri" panose="020F0502020204030204" pitchFamily="34" charset="0"/>
                <a:ea typeface="Times New Roman" panose="02020603050405020304" pitchFamily="18" charset="0"/>
                <a:cs typeface="Times New Roman" panose="02020603050405020304" pitchFamily="18" charset="0"/>
              </a:rPr>
            </a:br>
            <a:r>
              <a:rPr lang="fr-FR" sz="1100" dirty="0">
                <a:effectLst/>
                <a:latin typeface="Calibri" panose="020F0502020204030204" pitchFamily="34" charset="0"/>
                <a:ea typeface="Times New Roman" panose="02020603050405020304" pitchFamily="18" charset="0"/>
                <a:cs typeface="Times New Roman" panose="02020603050405020304" pitchFamily="18" charset="0"/>
              </a:rPr>
              <a:t>25200 GRAND-CHARMONT</a:t>
            </a:r>
            <a:endParaRPr lang="fr-FR" sz="1200" dirty="0">
              <a:effectLst/>
              <a:latin typeface="Times New Roman" panose="02020603050405020304" pitchFamily="18" charset="0"/>
              <a:ea typeface="Times New Roman" panose="02020603050405020304" pitchFamily="18" charset="0"/>
            </a:endParaRPr>
          </a:p>
          <a:p>
            <a:pPr algn="ctr"/>
            <a:r>
              <a:rPr lang="fr-FR"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TÉLÉPHONE PRESIDENT</a:t>
            </a:r>
            <a:endParaRPr lang="fr-FR" sz="1200" dirty="0">
              <a:effectLst/>
              <a:latin typeface="Times New Roman" panose="02020603050405020304" pitchFamily="18" charset="0"/>
              <a:ea typeface="Times New Roman" panose="02020603050405020304" pitchFamily="18" charset="0"/>
            </a:endParaRPr>
          </a:p>
          <a:p>
            <a:pPr algn="ctr"/>
            <a:r>
              <a:rPr lang="fr-FR" sz="1100" dirty="0">
                <a:effectLst/>
                <a:latin typeface="Calibri" panose="020F0502020204030204" pitchFamily="34" charset="0"/>
                <a:ea typeface="Times New Roman" panose="02020603050405020304" pitchFamily="18" charset="0"/>
                <a:cs typeface="Times New Roman" panose="02020603050405020304" pitchFamily="18" charset="0"/>
              </a:rPr>
              <a:t>06 42 20 99 10</a:t>
            </a:r>
            <a:endParaRPr lang="fr-FR" sz="1200" dirty="0">
              <a:effectLst/>
              <a:latin typeface="Times New Roman" panose="02020603050405020304" pitchFamily="18" charset="0"/>
              <a:ea typeface="Times New Roman" panose="02020603050405020304" pitchFamily="18" charset="0"/>
            </a:endParaRPr>
          </a:p>
          <a:p>
            <a:pPr algn="ctr"/>
            <a:r>
              <a:rPr lang="fr-FR"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MAIL CODEP :</a:t>
            </a:r>
            <a:endParaRPr lang="fr-FR" sz="1200" dirty="0">
              <a:effectLst/>
              <a:latin typeface="Times New Roman" panose="02020603050405020304" pitchFamily="18" charset="0"/>
              <a:ea typeface="Times New Roman" panose="02020603050405020304" pitchFamily="18" charset="0"/>
            </a:endParaRPr>
          </a:p>
          <a:p>
            <a:pPr algn="ctr"/>
            <a:r>
              <a:rPr lang="fr-FR" sz="1100" u="sng" dirty="0">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2"/>
              </a:rPr>
              <a:t>codep25@gmail.com</a:t>
            </a:r>
            <a:endParaRPr lang="fr-FR" sz="1200" dirty="0">
              <a:effectLst/>
              <a:latin typeface="Times New Roman" panose="02020603050405020304" pitchFamily="18" charset="0"/>
              <a:ea typeface="Times New Roman" panose="02020603050405020304" pitchFamily="18" charset="0"/>
            </a:endParaRPr>
          </a:p>
          <a:p>
            <a:pPr algn="ctr"/>
            <a:r>
              <a:rPr lang="fr-FR" sz="11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Site Internet :</a:t>
            </a:r>
            <a:endParaRPr lang="fr-FR" sz="1200" dirty="0">
              <a:effectLst/>
              <a:latin typeface="Times New Roman" panose="02020603050405020304" pitchFamily="18" charset="0"/>
              <a:ea typeface="Times New Roman" panose="02020603050405020304" pitchFamily="18" charset="0"/>
            </a:endParaRPr>
          </a:p>
          <a:p>
            <a:pPr algn="ctr"/>
            <a:r>
              <a:rPr lang="fr-FR" sz="1100" u="sng" dirty="0">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3"/>
              </a:rPr>
              <a:t>www.codep25.com</a:t>
            </a:r>
            <a:endParaRPr lang="fr-FR" sz="1200" dirty="0">
              <a:effectLst/>
              <a:latin typeface="Times New Roman" panose="02020603050405020304" pitchFamily="18" charset="0"/>
              <a:ea typeface="Times New Roman" panose="02020603050405020304" pitchFamily="18" charset="0"/>
            </a:endParaRPr>
          </a:p>
          <a:p>
            <a:pPr algn="ctr"/>
            <a:r>
              <a:rPr lang="fr-FR" sz="11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MEMBRE DE LA LIGUE DE </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FRANCHE COMTE</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ET DE LA FEDERATION</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FRANCAISE</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DE BADMINTON</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Numéro SIRET</a:t>
            </a:r>
            <a:endParaRPr lang="fr-FR" sz="1200" dirty="0">
              <a:effectLst/>
              <a:latin typeface="Times New Roman" panose="02020603050405020304" pitchFamily="18" charset="0"/>
              <a:ea typeface="Times New Roman" panose="02020603050405020304" pitchFamily="18" charset="0"/>
            </a:endParaRPr>
          </a:p>
          <a:p>
            <a:pPr algn="ctr"/>
            <a:r>
              <a:rPr lang="fr-FR" sz="1100" dirty="0">
                <a:effectLst/>
                <a:latin typeface="Calibri" panose="020F0502020204030204" pitchFamily="34" charset="0"/>
                <a:ea typeface="Times New Roman" panose="02020603050405020304" pitchFamily="18" charset="0"/>
                <a:cs typeface="Times New Roman" panose="02020603050405020304" pitchFamily="18" charset="0"/>
              </a:rPr>
              <a:t>443 333 844 00035</a:t>
            </a:r>
            <a:endParaRPr lang="fr-FR" sz="1200" dirty="0">
              <a:effectLst/>
              <a:latin typeface="Times New Roman" panose="02020603050405020304" pitchFamily="18" charset="0"/>
              <a:ea typeface="Times New Roman" panose="02020603050405020304" pitchFamily="18" charset="0"/>
            </a:endParaRPr>
          </a:p>
          <a:p>
            <a:pPr algn="ctr"/>
            <a:r>
              <a:rPr lang="fr-FR"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Code APE</a:t>
            </a:r>
            <a:endParaRPr lang="fr-FR" sz="1200" dirty="0">
              <a:effectLst/>
              <a:latin typeface="Times New Roman" panose="02020603050405020304" pitchFamily="18" charset="0"/>
              <a:ea typeface="Times New Roman" panose="02020603050405020304" pitchFamily="18" charset="0"/>
            </a:endParaRPr>
          </a:p>
          <a:p>
            <a:pPr algn="ctr"/>
            <a:r>
              <a:rPr lang="fr-FR" sz="1100" dirty="0">
                <a:effectLst/>
                <a:latin typeface="Calibri" panose="020F0502020204030204" pitchFamily="34" charset="0"/>
                <a:ea typeface="Times New Roman" panose="02020603050405020304" pitchFamily="18" charset="0"/>
                <a:cs typeface="Times New Roman" panose="02020603050405020304" pitchFamily="18" charset="0"/>
              </a:rPr>
              <a:t>9312Z</a:t>
            </a:r>
            <a:endParaRPr lang="fr-FR" sz="1200" dirty="0">
              <a:effectLst/>
              <a:latin typeface="Times New Roman" panose="02020603050405020304" pitchFamily="18" charset="0"/>
              <a:ea typeface="Times New Roman" panose="02020603050405020304" pitchFamily="18" charset="0"/>
            </a:endParaRPr>
          </a:p>
        </p:txBody>
      </p:sp>
      <p:pic>
        <p:nvPicPr>
          <p:cNvPr id="5" name="Image 4">
            <a:extLst>
              <a:ext uri="{FF2B5EF4-FFF2-40B4-BE49-F238E27FC236}">
                <a16:creationId xmlns:a16="http://schemas.microsoft.com/office/drawing/2014/main" id="{2DB86D7E-344E-B32E-77F8-E7EF5B0AAB3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9798" y="381085"/>
            <a:ext cx="1122045" cy="1042670"/>
          </a:xfrm>
          <a:prstGeom prst="rect">
            <a:avLst/>
          </a:prstGeom>
        </p:spPr>
      </p:pic>
      <p:cxnSp>
        <p:nvCxnSpPr>
          <p:cNvPr id="6" name="Connecteur droit 5">
            <a:extLst>
              <a:ext uri="{FF2B5EF4-FFF2-40B4-BE49-F238E27FC236}">
                <a16:creationId xmlns:a16="http://schemas.microsoft.com/office/drawing/2014/main" id="{B99F67E3-A878-5CB1-C28B-09B5A7F55AEF}"/>
              </a:ext>
            </a:extLst>
          </p:cNvPr>
          <p:cNvCxnSpPr>
            <a:cxnSpLocks/>
          </p:cNvCxnSpPr>
          <p:nvPr/>
        </p:nvCxnSpPr>
        <p:spPr>
          <a:xfrm>
            <a:off x="1691348" y="0"/>
            <a:ext cx="0" cy="9906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ZoneTexte 9">
            <a:extLst>
              <a:ext uri="{FF2B5EF4-FFF2-40B4-BE49-F238E27FC236}">
                <a16:creationId xmlns:a16="http://schemas.microsoft.com/office/drawing/2014/main" id="{5EF864C4-DE23-CE81-DD5F-7E43C8973F0C}"/>
              </a:ext>
            </a:extLst>
          </p:cNvPr>
          <p:cNvSpPr txBox="1"/>
          <p:nvPr/>
        </p:nvSpPr>
        <p:spPr>
          <a:xfrm>
            <a:off x="1940309" y="381085"/>
            <a:ext cx="4765292" cy="9413026"/>
          </a:xfrm>
          <a:prstGeom prst="rect">
            <a:avLst/>
          </a:prstGeom>
          <a:noFill/>
        </p:spPr>
        <p:txBody>
          <a:bodyPr wrap="square" rtlCol="0">
            <a:spAutoFit/>
          </a:bodyPr>
          <a:lstStyle/>
          <a:p>
            <a:pPr>
              <a:lnSpc>
                <a:spcPct val="107000"/>
              </a:lnSpc>
              <a:spcAft>
                <a:spcPts val="800"/>
              </a:spcAft>
            </a:pPr>
            <a:r>
              <a:rPr lang="fr-FR" sz="1600" b="1" dirty="0">
                <a:effectLst/>
                <a:latin typeface="Arial" panose="020B0604020202020204" pitchFamily="34" charset="0"/>
                <a:ea typeface="Calibri" panose="020F0502020204030204" pitchFamily="34" charset="0"/>
                <a:cs typeface="Times New Roman" panose="02020603050405020304" pitchFamily="18" charset="0"/>
              </a:rPr>
              <a:t>6 – Pack affiliation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	Séparation entre création et affiliation</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marL="447675" indent="-447675" algn="just">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	Remboursement du Timbre </a:t>
            </a:r>
            <a:r>
              <a:rPr lang="fr-FR" sz="1200" dirty="0" err="1">
                <a:effectLst/>
                <a:latin typeface="Arial" panose="020B0604020202020204" pitchFamily="34" charset="0"/>
                <a:ea typeface="Calibri" panose="020F0502020204030204" pitchFamily="34" charset="0"/>
                <a:cs typeface="Times New Roman" panose="02020603050405020304" pitchFamily="18" charset="0"/>
              </a:rPr>
              <a:t>Codep</a:t>
            </a:r>
            <a:r>
              <a:rPr lang="fr-FR" sz="1200" dirty="0">
                <a:effectLst/>
                <a:latin typeface="Arial" panose="020B0604020202020204" pitchFamily="34" charset="0"/>
                <a:ea typeface="Calibri" panose="020F0502020204030204" pitchFamily="34" charset="0"/>
                <a:cs typeface="Times New Roman" panose="02020603050405020304" pitchFamily="18" charset="0"/>
              </a:rPr>
              <a:t> pour l’année N à 100% puis 50% l’année N+1 si </a:t>
            </a:r>
            <a:r>
              <a:rPr lang="fr-FR" sz="1200" dirty="0" err="1">
                <a:effectLst/>
                <a:latin typeface="Arial" panose="020B0604020202020204" pitchFamily="34" charset="0"/>
                <a:ea typeface="Calibri" panose="020F0502020204030204" pitchFamily="34" charset="0"/>
                <a:cs typeface="Times New Roman" panose="02020603050405020304" pitchFamily="18" charset="0"/>
              </a:rPr>
              <a:t>réaffiliation</a:t>
            </a:r>
            <a:r>
              <a:rPr lang="fr-FR" sz="1200" dirty="0">
                <a:effectLst/>
                <a:latin typeface="Arial" panose="020B0604020202020204" pitchFamily="34" charset="0"/>
                <a:ea typeface="Calibri" panose="020F0502020204030204" pitchFamily="34" charset="0"/>
                <a:cs typeface="Times New Roman" panose="02020603050405020304" pitchFamily="18" charset="0"/>
              </a:rPr>
              <a:t> d’une année sur l’autre.</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marL="447675" algn="just">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Prise en charge de l’inscription d’une équipe en ICD / Crédit matériel de 200€ renouvelable pendant 3 ans sur présentation de facture.</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marL="447675" indent="-447675">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	Rencontre avec le club d’Arc sous </a:t>
            </a:r>
            <a:r>
              <a:rPr lang="fr-FR" sz="1200" dirty="0" err="1">
                <a:effectLst/>
                <a:latin typeface="Arial" panose="020B0604020202020204" pitchFamily="34" charset="0"/>
                <a:ea typeface="Calibri" panose="020F0502020204030204" pitchFamily="34" charset="0"/>
                <a:cs typeface="Times New Roman" panose="02020603050405020304" pitchFamily="18" charset="0"/>
              </a:rPr>
              <a:t>Cicon</a:t>
            </a:r>
            <a:r>
              <a:rPr lang="fr-FR" sz="1200" dirty="0">
                <a:effectLst/>
                <a:latin typeface="Arial" panose="020B0604020202020204" pitchFamily="34" charset="0"/>
                <a:ea typeface="Calibri" panose="020F0502020204030204" pitchFamily="34" charset="0"/>
                <a:cs typeface="Times New Roman" panose="02020603050405020304" pitchFamily="18" charset="0"/>
              </a:rPr>
              <a:t> pour développer le club actuellement en loisirs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600" b="1" dirty="0">
                <a:effectLst/>
                <a:latin typeface="Arial" panose="020B0604020202020204" pitchFamily="34" charset="0"/>
                <a:ea typeface="Calibri" panose="020F0502020204030204" pitchFamily="34" charset="0"/>
                <a:cs typeface="Times New Roman" panose="02020603050405020304" pitchFamily="18" charset="0"/>
              </a:rPr>
              <a:t>7 – Achat matériel sportif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Réinvestissement dans matériel d’entrainement pour Léana</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600" b="1" dirty="0">
                <a:effectLst/>
                <a:latin typeface="Arial" panose="020B0604020202020204" pitchFamily="34" charset="0"/>
                <a:ea typeface="Calibri" panose="020F0502020204030204" pitchFamily="34" charset="0"/>
                <a:cs typeface="Times New Roman" panose="02020603050405020304" pitchFamily="18" charset="0"/>
              </a:rPr>
              <a:t>8 – rdv avec Thomas BELIARD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Le CODEP accepte volontiers l’organisation d’une rencontre avec Thomas – Date et lieu restant à définir. Léana contacte Thomas.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600" b="1" dirty="0">
                <a:effectLst/>
                <a:latin typeface="Arial" panose="020B0604020202020204" pitchFamily="34" charset="0"/>
                <a:ea typeface="Calibri" panose="020F0502020204030204" pitchFamily="34" charset="0"/>
                <a:cs typeface="Times New Roman" panose="02020603050405020304" pitchFamily="18" charset="0"/>
              </a:rPr>
              <a:t>9 – Point PIC</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Poursuite de l’activité avec une moyenne de 8 heures par semaine maximum. Assiduité des jeunes sur les créneaux en courant alternatif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600" b="1" dirty="0">
                <a:effectLst/>
                <a:latin typeface="Arial" panose="020B0604020202020204" pitchFamily="34" charset="0"/>
                <a:ea typeface="Calibri" panose="020F0502020204030204" pitchFamily="34" charset="0"/>
                <a:cs typeface="Times New Roman" panose="02020603050405020304" pitchFamily="18" charset="0"/>
              </a:rPr>
              <a:t>10 – Formations CODEP</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Travail en concertation avec la Ligue pour établir en cohésion un programme</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b="1" dirty="0">
                <a:effectLst/>
                <a:latin typeface="Arial" panose="020B0604020202020204" pitchFamily="34" charset="0"/>
                <a:ea typeface="Calibri" panose="020F0502020204030204" pitchFamily="34" charset="0"/>
                <a:cs typeface="Times New Roman" panose="02020603050405020304" pitchFamily="18" charset="0"/>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b="1" dirty="0">
                <a:effectLst/>
                <a:latin typeface="Arial" panose="020B0604020202020204" pitchFamily="34" charset="0"/>
                <a:ea typeface="Calibri" panose="020F0502020204030204" pitchFamily="34" charset="0"/>
                <a:cs typeface="Times New Roman" panose="02020603050405020304" pitchFamily="18" charset="0"/>
              </a:rPr>
              <a:t>11 – Point Financier : Budget / Salaire Léana</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Point avec Profession Sport sur le calcul d’une augmentation mensuelle, et du versement d’une prime ou uniquement d’une prime. Compte tenu des coûts et des charges et de la présence de la possibilité d’une prime « Macron ». Le Comité valide le versement d’une prime exceptionnelle pour l’année 2023.</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Le dossier de subvention emploi a finalement été retenu par la Région. Ce dossier réalisé par Camille nous permettra d’avoir une subvention emploi non prévue de 10000€</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518241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9632ABE-2C4E-884F-6167-8F562EE53D33}"/>
              </a:ext>
            </a:extLst>
          </p:cNvPr>
          <p:cNvSpPr txBox="1">
            <a:spLocks noGrp="1" noChangeArrowheads="1"/>
          </p:cNvSpPr>
          <p:nvPr>
            <p:ph type="subTitle" idx="1"/>
          </p:nvPr>
        </p:nvSpPr>
        <p:spPr bwMode="auto">
          <a:xfrm>
            <a:off x="30838" y="1362795"/>
            <a:ext cx="1619966" cy="7988240"/>
          </a:xfrm>
          <a:prstGeom prst="rect">
            <a:avLst/>
          </a:prstGeom>
          <a:solidFill>
            <a:srgbClr val="FFFFFF"/>
          </a:solidFill>
          <a:ln w="22225">
            <a:noFill/>
            <a:miter lim="800000"/>
            <a:headEnd/>
            <a:tailEnd/>
          </a:ln>
        </p:spPr>
        <p:txBody>
          <a:bodyPr wrap="square" lIns="0" tIns="0" rIns="0" bIns="0" anchor="t" upright="1">
            <a:noAutofit/>
          </a:bodyPr>
          <a:lstStyle/>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COMITÉ DÉPARTEMENTAL</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DU DOUBS</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DE BADMINTON</a:t>
            </a:r>
            <a:endParaRPr lang="fr-FR" sz="1200" dirty="0">
              <a:effectLst/>
              <a:latin typeface="Times New Roman" panose="02020603050405020304" pitchFamily="18" charset="0"/>
              <a:ea typeface="Times New Roman" panose="02020603050405020304" pitchFamily="18" charset="0"/>
            </a:endParaRPr>
          </a:p>
          <a:p>
            <a:pPr algn="ctr"/>
            <a:r>
              <a:rPr lang="fr-FR" sz="1200" dirty="0">
                <a:effectLst/>
                <a:latin typeface="Times New Roman" panose="02020603050405020304" pitchFamily="18" charset="0"/>
                <a:ea typeface="Times New Roman" panose="02020603050405020304" pitchFamily="18" charset="0"/>
              </a:rPr>
              <a:t> </a:t>
            </a: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ADRESSE</a:t>
            </a:r>
            <a:endParaRPr lang="fr-FR" sz="1200" dirty="0">
              <a:effectLst/>
              <a:latin typeface="Times New Roman" panose="02020603050405020304" pitchFamily="18" charset="0"/>
              <a:ea typeface="Times New Roman" panose="02020603050405020304" pitchFamily="18" charset="0"/>
            </a:endParaRPr>
          </a:p>
          <a:p>
            <a:pPr algn="ctr"/>
            <a:r>
              <a:rPr lang="fr-FR" sz="1100" dirty="0">
                <a:effectLst/>
                <a:latin typeface="Calibri" panose="020F0502020204030204" pitchFamily="34" charset="0"/>
                <a:ea typeface="Times New Roman" panose="02020603050405020304" pitchFamily="18" charset="0"/>
                <a:cs typeface="Times New Roman" panose="02020603050405020304" pitchFamily="18" charset="0"/>
              </a:rPr>
              <a:t>CODEP 25 </a:t>
            </a:r>
            <a:endParaRPr lang="fr-FR" sz="1200" dirty="0">
              <a:effectLst/>
              <a:latin typeface="Times New Roman" panose="02020603050405020304" pitchFamily="18" charset="0"/>
              <a:ea typeface="Times New Roman" panose="02020603050405020304" pitchFamily="18" charset="0"/>
            </a:endParaRPr>
          </a:p>
          <a:p>
            <a:pPr algn="ctr"/>
            <a:r>
              <a:rPr lang="fr-FR" sz="1100" dirty="0">
                <a:effectLst/>
                <a:latin typeface="Calibri" panose="020F0502020204030204" pitchFamily="34" charset="0"/>
                <a:ea typeface="Times New Roman" panose="02020603050405020304" pitchFamily="18" charset="0"/>
                <a:cs typeface="Times New Roman" panose="02020603050405020304" pitchFamily="18" charset="0"/>
              </a:rPr>
              <a:t>Chez Olivier CHARLES</a:t>
            </a:r>
            <a:br>
              <a:rPr lang="fr-FR" sz="1100" dirty="0">
                <a:effectLst/>
                <a:latin typeface="Calibri" panose="020F0502020204030204" pitchFamily="34" charset="0"/>
                <a:ea typeface="Times New Roman" panose="02020603050405020304" pitchFamily="18" charset="0"/>
                <a:cs typeface="Times New Roman" panose="02020603050405020304" pitchFamily="18" charset="0"/>
              </a:rPr>
            </a:br>
            <a:r>
              <a:rPr lang="fr-FR" sz="1100" dirty="0">
                <a:effectLst/>
                <a:latin typeface="Calibri" panose="020F0502020204030204" pitchFamily="34" charset="0"/>
                <a:ea typeface="Times New Roman" panose="02020603050405020304" pitchFamily="18" charset="0"/>
                <a:cs typeface="Times New Roman" panose="02020603050405020304" pitchFamily="18" charset="0"/>
              </a:rPr>
              <a:t>29, rue des Jonchets</a:t>
            </a:r>
            <a:br>
              <a:rPr lang="fr-FR" sz="1100" dirty="0">
                <a:effectLst/>
                <a:latin typeface="Calibri" panose="020F0502020204030204" pitchFamily="34" charset="0"/>
                <a:ea typeface="Times New Roman" panose="02020603050405020304" pitchFamily="18" charset="0"/>
                <a:cs typeface="Times New Roman" panose="02020603050405020304" pitchFamily="18" charset="0"/>
              </a:rPr>
            </a:br>
            <a:r>
              <a:rPr lang="fr-FR" sz="1100" dirty="0">
                <a:effectLst/>
                <a:latin typeface="Calibri" panose="020F0502020204030204" pitchFamily="34" charset="0"/>
                <a:ea typeface="Times New Roman" panose="02020603050405020304" pitchFamily="18" charset="0"/>
                <a:cs typeface="Times New Roman" panose="02020603050405020304" pitchFamily="18" charset="0"/>
              </a:rPr>
              <a:t>25200 GRAND-CHARMONT</a:t>
            </a:r>
            <a:endParaRPr lang="fr-FR" sz="1200" dirty="0">
              <a:effectLst/>
              <a:latin typeface="Times New Roman" panose="02020603050405020304" pitchFamily="18" charset="0"/>
              <a:ea typeface="Times New Roman" panose="02020603050405020304" pitchFamily="18" charset="0"/>
            </a:endParaRPr>
          </a:p>
          <a:p>
            <a:pPr algn="ctr"/>
            <a:r>
              <a:rPr lang="fr-FR"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TÉLÉPHONE PRESIDENT</a:t>
            </a:r>
            <a:endParaRPr lang="fr-FR" sz="1200" dirty="0">
              <a:effectLst/>
              <a:latin typeface="Times New Roman" panose="02020603050405020304" pitchFamily="18" charset="0"/>
              <a:ea typeface="Times New Roman" panose="02020603050405020304" pitchFamily="18" charset="0"/>
            </a:endParaRPr>
          </a:p>
          <a:p>
            <a:pPr algn="ctr"/>
            <a:r>
              <a:rPr lang="fr-FR" sz="1100" dirty="0">
                <a:effectLst/>
                <a:latin typeface="Calibri" panose="020F0502020204030204" pitchFamily="34" charset="0"/>
                <a:ea typeface="Times New Roman" panose="02020603050405020304" pitchFamily="18" charset="0"/>
                <a:cs typeface="Times New Roman" panose="02020603050405020304" pitchFamily="18" charset="0"/>
              </a:rPr>
              <a:t>06 42 20 99 10</a:t>
            </a:r>
            <a:endParaRPr lang="fr-FR" sz="1200" dirty="0">
              <a:effectLst/>
              <a:latin typeface="Times New Roman" panose="02020603050405020304" pitchFamily="18" charset="0"/>
              <a:ea typeface="Times New Roman" panose="02020603050405020304" pitchFamily="18" charset="0"/>
            </a:endParaRPr>
          </a:p>
          <a:p>
            <a:pPr algn="ctr"/>
            <a:r>
              <a:rPr lang="fr-FR"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MAIL CODEP :</a:t>
            </a:r>
            <a:endParaRPr lang="fr-FR" sz="1200" dirty="0">
              <a:effectLst/>
              <a:latin typeface="Times New Roman" panose="02020603050405020304" pitchFamily="18" charset="0"/>
              <a:ea typeface="Times New Roman" panose="02020603050405020304" pitchFamily="18" charset="0"/>
            </a:endParaRPr>
          </a:p>
          <a:p>
            <a:pPr algn="ctr"/>
            <a:r>
              <a:rPr lang="fr-FR" sz="1100" u="sng" dirty="0">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2"/>
              </a:rPr>
              <a:t>codep25@gmail.com</a:t>
            </a:r>
            <a:endParaRPr lang="fr-FR" sz="1200" dirty="0">
              <a:effectLst/>
              <a:latin typeface="Times New Roman" panose="02020603050405020304" pitchFamily="18" charset="0"/>
              <a:ea typeface="Times New Roman" panose="02020603050405020304" pitchFamily="18" charset="0"/>
            </a:endParaRPr>
          </a:p>
          <a:p>
            <a:pPr algn="ctr"/>
            <a:r>
              <a:rPr lang="fr-FR" sz="11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Site Internet :</a:t>
            </a:r>
            <a:endParaRPr lang="fr-FR" sz="1200" dirty="0">
              <a:effectLst/>
              <a:latin typeface="Times New Roman" panose="02020603050405020304" pitchFamily="18" charset="0"/>
              <a:ea typeface="Times New Roman" panose="02020603050405020304" pitchFamily="18" charset="0"/>
            </a:endParaRPr>
          </a:p>
          <a:p>
            <a:pPr algn="ctr"/>
            <a:r>
              <a:rPr lang="fr-FR" sz="1100" u="sng" dirty="0">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3"/>
              </a:rPr>
              <a:t>www.codep25.com</a:t>
            </a:r>
            <a:endParaRPr lang="fr-FR" sz="1200" dirty="0">
              <a:effectLst/>
              <a:latin typeface="Times New Roman" panose="02020603050405020304" pitchFamily="18" charset="0"/>
              <a:ea typeface="Times New Roman" panose="02020603050405020304" pitchFamily="18" charset="0"/>
            </a:endParaRPr>
          </a:p>
          <a:p>
            <a:pPr algn="ctr"/>
            <a:r>
              <a:rPr lang="fr-FR" sz="11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MEMBRE DE LA LIGUE DE </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FRANCHE COMTE</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ET DE LA FEDERATION</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FRANCAISE</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DE BADMINTON</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Numéro SIRET</a:t>
            </a:r>
            <a:endParaRPr lang="fr-FR" sz="1200" dirty="0">
              <a:effectLst/>
              <a:latin typeface="Times New Roman" panose="02020603050405020304" pitchFamily="18" charset="0"/>
              <a:ea typeface="Times New Roman" panose="02020603050405020304" pitchFamily="18" charset="0"/>
            </a:endParaRPr>
          </a:p>
          <a:p>
            <a:pPr algn="ctr"/>
            <a:r>
              <a:rPr lang="fr-FR" sz="1100" dirty="0">
                <a:effectLst/>
                <a:latin typeface="Calibri" panose="020F0502020204030204" pitchFamily="34" charset="0"/>
                <a:ea typeface="Times New Roman" panose="02020603050405020304" pitchFamily="18" charset="0"/>
                <a:cs typeface="Times New Roman" panose="02020603050405020304" pitchFamily="18" charset="0"/>
              </a:rPr>
              <a:t>443 333 844 00035</a:t>
            </a:r>
          </a:p>
          <a:p>
            <a:pPr algn="ctr"/>
            <a:r>
              <a:rPr lang="fr-FR"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endParaRPr>
          </a:p>
          <a:p>
            <a:pPr algn="ctr"/>
            <a:r>
              <a:rPr lang="fr-FR" sz="1100" b="1" dirty="0">
                <a:effectLst/>
                <a:latin typeface="Calibri" panose="020F0502020204030204" pitchFamily="34" charset="0"/>
                <a:ea typeface="Times New Roman" panose="02020603050405020304" pitchFamily="18" charset="0"/>
                <a:cs typeface="Times New Roman" panose="02020603050405020304" pitchFamily="18" charset="0"/>
              </a:rPr>
              <a:t>Code APE</a:t>
            </a:r>
            <a:endParaRPr lang="fr-FR" sz="1200" dirty="0">
              <a:effectLst/>
              <a:latin typeface="Times New Roman" panose="02020603050405020304" pitchFamily="18" charset="0"/>
              <a:ea typeface="Times New Roman" panose="02020603050405020304" pitchFamily="18" charset="0"/>
            </a:endParaRPr>
          </a:p>
          <a:p>
            <a:pPr algn="ctr"/>
            <a:r>
              <a:rPr lang="fr-FR" sz="1100" dirty="0">
                <a:effectLst/>
                <a:latin typeface="Calibri" panose="020F0502020204030204" pitchFamily="34" charset="0"/>
                <a:ea typeface="Times New Roman" panose="02020603050405020304" pitchFamily="18" charset="0"/>
                <a:cs typeface="Times New Roman" panose="02020603050405020304" pitchFamily="18" charset="0"/>
              </a:rPr>
              <a:t>9312Z</a:t>
            </a:r>
            <a:endParaRPr lang="fr-FR" sz="1200" dirty="0">
              <a:effectLst/>
              <a:latin typeface="Times New Roman" panose="02020603050405020304" pitchFamily="18" charset="0"/>
              <a:ea typeface="Times New Roman" panose="02020603050405020304" pitchFamily="18" charset="0"/>
            </a:endParaRPr>
          </a:p>
        </p:txBody>
      </p:sp>
      <p:pic>
        <p:nvPicPr>
          <p:cNvPr id="5" name="Image 4">
            <a:extLst>
              <a:ext uri="{FF2B5EF4-FFF2-40B4-BE49-F238E27FC236}">
                <a16:creationId xmlns:a16="http://schemas.microsoft.com/office/drawing/2014/main" id="{2DB86D7E-344E-B32E-77F8-E7EF5B0AAB3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9798" y="381085"/>
            <a:ext cx="1122045" cy="1042670"/>
          </a:xfrm>
          <a:prstGeom prst="rect">
            <a:avLst/>
          </a:prstGeom>
        </p:spPr>
      </p:pic>
      <p:cxnSp>
        <p:nvCxnSpPr>
          <p:cNvPr id="6" name="Connecteur droit 5">
            <a:extLst>
              <a:ext uri="{FF2B5EF4-FFF2-40B4-BE49-F238E27FC236}">
                <a16:creationId xmlns:a16="http://schemas.microsoft.com/office/drawing/2014/main" id="{B99F67E3-A878-5CB1-C28B-09B5A7F55AEF}"/>
              </a:ext>
            </a:extLst>
          </p:cNvPr>
          <p:cNvCxnSpPr>
            <a:cxnSpLocks/>
          </p:cNvCxnSpPr>
          <p:nvPr/>
        </p:nvCxnSpPr>
        <p:spPr>
          <a:xfrm>
            <a:off x="1691348" y="0"/>
            <a:ext cx="0" cy="9906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ZoneTexte 9">
            <a:extLst>
              <a:ext uri="{FF2B5EF4-FFF2-40B4-BE49-F238E27FC236}">
                <a16:creationId xmlns:a16="http://schemas.microsoft.com/office/drawing/2014/main" id="{5EF864C4-DE23-CE81-DD5F-7E43C8973F0C}"/>
              </a:ext>
            </a:extLst>
          </p:cNvPr>
          <p:cNvSpPr txBox="1"/>
          <p:nvPr/>
        </p:nvSpPr>
        <p:spPr>
          <a:xfrm>
            <a:off x="1940309" y="381085"/>
            <a:ext cx="4765292" cy="7995522"/>
          </a:xfrm>
          <a:prstGeom prst="rect">
            <a:avLst/>
          </a:prstGeom>
          <a:noFill/>
        </p:spPr>
        <p:txBody>
          <a:bodyPr wrap="square" rtlCol="0">
            <a:spAutoFit/>
          </a:bodyPr>
          <a:lstStyle/>
          <a:p>
            <a:pPr algn="just">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Chaque club est à jour dans le versement des cotisations des inscriptions ICD</a:t>
            </a:r>
          </a:p>
          <a:p>
            <a:pPr algn="just">
              <a:lnSpc>
                <a:spcPct val="107000"/>
              </a:lnSpc>
              <a:spcAft>
                <a:spcPts val="800"/>
              </a:spcAft>
            </a:pP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600" b="1" dirty="0">
                <a:effectLst/>
                <a:latin typeface="Arial" panose="020B0604020202020204" pitchFamily="34" charset="0"/>
                <a:ea typeface="Calibri" panose="020F0502020204030204" pitchFamily="34" charset="0"/>
                <a:cs typeface="Times New Roman" panose="02020603050405020304" pitchFamily="18" charset="0"/>
              </a:rPr>
              <a:t>12 – Point acquisition Véhicule</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	Camille se renseigne sur les aides possibles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	Devis </a:t>
            </a:r>
            <a:r>
              <a:rPr lang="fr-FR" sz="1200" dirty="0" err="1">
                <a:effectLst/>
                <a:latin typeface="Arial" panose="020B0604020202020204" pitchFamily="34" charset="0"/>
                <a:ea typeface="Calibri" panose="020F0502020204030204" pitchFamily="34" charset="0"/>
                <a:cs typeface="Times New Roman" panose="02020603050405020304" pitchFamily="18" charset="0"/>
              </a:rPr>
              <a:t>voiture+entretien+assurance</a:t>
            </a:r>
            <a:r>
              <a:rPr lang="fr-FR" sz="1200" dirty="0">
                <a:effectLst/>
                <a:latin typeface="Arial" panose="020B0604020202020204" pitchFamily="34" charset="0"/>
                <a:ea typeface="Calibri" panose="020F0502020204030204" pitchFamily="34" charset="0"/>
                <a:cs typeface="Times New Roman" panose="02020603050405020304" pitchFamily="18" charset="0"/>
              </a:rPr>
              <a:t> représente 600€ par mois plus un coût de charges sociales, soit une charge conséquente</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b="1" dirty="0">
                <a:effectLst/>
                <a:latin typeface="Arial" panose="020B0604020202020204" pitchFamily="34" charset="0"/>
                <a:ea typeface="Calibri" panose="020F0502020204030204" pitchFamily="34" charset="0"/>
                <a:cs typeface="Times New Roman" panose="02020603050405020304" pitchFamily="18" charset="0"/>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600" b="1" dirty="0">
                <a:effectLst/>
                <a:latin typeface="Arial" panose="020B0604020202020204" pitchFamily="34" charset="0"/>
                <a:ea typeface="Calibri" panose="020F0502020204030204" pitchFamily="34" charset="0"/>
                <a:cs typeface="Times New Roman" panose="02020603050405020304" pitchFamily="18" charset="0"/>
              </a:rPr>
              <a:t>13 – Achat goodies </a:t>
            </a:r>
            <a:r>
              <a:rPr lang="fr-FR" sz="1600" b="1" dirty="0" err="1">
                <a:effectLst/>
                <a:latin typeface="Arial" panose="020B0604020202020204" pitchFamily="34" charset="0"/>
                <a:ea typeface="Calibri" panose="020F0502020204030204" pitchFamily="34" charset="0"/>
                <a:cs typeface="Times New Roman" panose="02020603050405020304" pitchFamily="18" charset="0"/>
              </a:rPr>
              <a:t>minibad</a:t>
            </a:r>
            <a:r>
              <a:rPr lang="fr-FR" sz="1600" b="1" dirty="0">
                <a:effectLst/>
                <a:latin typeface="Arial" panose="020B0604020202020204" pitchFamily="34" charset="0"/>
                <a:ea typeface="Calibri" panose="020F0502020204030204" pitchFamily="34" charset="0"/>
                <a:cs typeface="Times New Roman" panose="02020603050405020304" pitchFamily="18" charset="0"/>
              </a:rPr>
              <a:t> / récompenses CH Doubs</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	</a:t>
            </a:r>
            <a:r>
              <a:rPr lang="fr-FR" sz="1200" dirty="0" err="1">
                <a:effectLst/>
                <a:latin typeface="Arial" panose="020B0604020202020204" pitchFamily="34" charset="0"/>
                <a:ea typeface="Calibri" panose="020F0502020204030204" pitchFamily="34" charset="0"/>
                <a:cs typeface="Times New Roman" panose="02020603050405020304" pitchFamily="18" charset="0"/>
              </a:rPr>
              <a:t>Minibad</a:t>
            </a:r>
            <a:r>
              <a:rPr lang="fr-FR" sz="1200" dirty="0">
                <a:effectLst/>
                <a:latin typeface="Arial" panose="020B0604020202020204" pitchFamily="34" charset="0"/>
                <a:ea typeface="Calibri" panose="020F0502020204030204" pitchFamily="34" charset="0"/>
                <a:cs typeface="Times New Roman" panose="02020603050405020304" pitchFamily="18" charset="0"/>
              </a:rPr>
              <a:t> : porte-clés 5*15, soit 75 goodies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	Recherche de cadeaux à prix raisonnable pour cadeaux </a:t>
            </a:r>
            <a:r>
              <a:rPr lang="fr-FR" sz="1200" dirty="0" err="1">
                <a:effectLst/>
                <a:latin typeface="Arial" panose="020B0604020202020204" pitchFamily="34" charset="0"/>
                <a:ea typeface="Calibri" panose="020F0502020204030204" pitchFamily="34" charset="0"/>
                <a:cs typeface="Times New Roman" panose="02020603050405020304" pitchFamily="18" charset="0"/>
              </a:rPr>
              <a:t>Ch</a:t>
            </a:r>
            <a:r>
              <a:rPr lang="fr-FR" sz="1200" dirty="0">
                <a:effectLst/>
                <a:latin typeface="Arial" panose="020B0604020202020204" pitchFamily="34" charset="0"/>
                <a:ea typeface="Calibri" panose="020F0502020204030204" pitchFamily="34" charset="0"/>
                <a:cs typeface="Times New Roman" panose="02020603050405020304" pitchFamily="18" charset="0"/>
              </a:rPr>
              <a:t> du Doubs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b="1" dirty="0">
                <a:effectLst/>
                <a:latin typeface="Arial" panose="020B0604020202020204" pitchFamily="34" charset="0"/>
                <a:ea typeface="Calibri" panose="020F0502020204030204" pitchFamily="34" charset="0"/>
                <a:cs typeface="Times New Roman" panose="02020603050405020304" pitchFamily="18" charset="0"/>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600" b="1" dirty="0">
                <a:effectLst/>
                <a:latin typeface="Arial" panose="020B0604020202020204" pitchFamily="34" charset="0"/>
                <a:ea typeface="Calibri" panose="020F0502020204030204" pitchFamily="34" charset="0"/>
                <a:cs typeface="Times New Roman" panose="02020603050405020304" pitchFamily="18" charset="0"/>
              </a:rPr>
              <a:t>14 – Point Textile</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	Validation des tailles – et veste de survêtement pour les nouveaux membres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600" b="1" dirty="0">
                <a:effectLst/>
                <a:latin typeface="Arial" panose="020B0604020202020204" pitchFamily="34" charset="0"/>
                <a:ea typeface="Calibri" panose="020F0502020204030204" pitchFamily="34" charset="0"/>
                <a:cs typeface="Times New Roman" panose="02020603050405020304" pitchFamily="18" charset="0"/>
              </a:rPr>
              <a:t>15 – Points divers</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	BIP POUSSINS / BENJAMINS  INTERDEPARTEMENTAL*2</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	BAC Brassage d’accession*2 au CEJ*7</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Fin de réunion 21h25</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800" dirty="0">
                <a:effectLst/>
                <a:latin typeface="Arial" panose="020B0604020202020204" pitchFamily="34" charset="0"/>
                <a:ea typeface="Calibri" panose="020F0502020204030204" pitchFamily="34" charset="0"/>
                <a:cs typeface="Times New Roman" panose="02020603050405020304" pitchFamily="18" charset="0"/>
              </a:rPr>
              <a:t>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91130517"/>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ln w="28575">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46</TotalTime>
  <Words>1160</Words>
  <Application>Microsoft Office PowerPoint</Application>
  <PresentationFormat>Format A4 (210 x 297 mm)</PresentationFormat>
  <Paragraphs>205</Paragraphs>
  <Slides>4</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4</vt:i4>
      </vt:variant>
    </vt:vector>
  </HeadingPairs>
  <TitlesOfParts>
    <vt:vector size="10" baseType="lpstr">
      <vt:lpstr>Arial</vt:lpstr>
      <vt:lpstr>Calibri</vt:lpstr>
      <vt:lpstr>Calibri Light</vt:lpstr>
      <vt:lpstr>Times New Roman</vt:lpstr>
      <vt:lpstr>Wingdings</vt:lpstr>
      <vt:lpstr>Thème Office</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Fabien Toy</dc:creator>
  <cp:lastModifiedBy>Lysiane CHARLES</cp:lastModifiedBy>
  <cp:revision>6</cp:revision>
  <dcterms:created xsi:type="dcterms:W3CDTF">2022-06-22T07:11:17Z</dcterms:created>
  <dcterms:modified xsi:type="dcterms:W3CDTF">2024-02-19T18:28:12Z</dcterms:modified>
</cp:coreProperties>
</file>